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unknow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9" r:id="rId2"/>
    <p:sldId id="318" r:id="rId3"/>
    <p:sldId id="370" r:id="rId4"/>
    <p:sldId id="261" r:id="rId5"/>
    <p:sldId id="262" r:id="rId6"/>
    <p:sldId id="264" r:id="rId7"/>
    <p:sldId id="294" r:id="rId8"/>
    <p:sldId id="371" r:id="rId9"/>
    <p:sldId id="373" r:id="rId10"/>
    <p:sldId id="276" r:id="rId11"/>
    <p:sldId id="277" r:id="rId12"/>
    <p:sldId id="278" r:id="rId13"/>
    <p:sldId id="279" r:id="rId14"/>
    <p:sldId id="280" r:id="rId15"/>
    <p:sldId id="281" r:id="rId16"/>
    <p:sldId id="282" r:id="rId17"/>
    <p:sldId id="321" r:id="rId18"/>
    <p:sldId id="345" r:id="rId19"/>
    <p:sldId id="346" r:id="rId20"/>
    <p:sldId id="350" r:id="rId21"/>
    <p:sldId id="352" r:id="rId22"/>
    <p:sldId id="374" r:id="rId23"/>
    <p:sldId id="353" r:id="rId24"/>
    <p:sldId id="354" r:id="rId25"/>
    <p:sldId id="355" r:id="rId26"/>
    <p:sldId id="356" r:id="rId27"/>
    <p:sldId id="357" r:id="rId28"/>
    <p:sldId id="358" r:id="rId29"/>
    <p:sldId id="359" r:id="rId30"/>
    <p:sldId id="360" r:id="rId31"/>
    <p:sldId id="362" r:id="rId32"/>
    <p:sldId id="363" r:id="rId33"/>
    <p:sldId id="365" r:id="rId34"/>
    <p:sldId id="366" r:id="rId35"/>
    <p:sldId id="372" r:id="rId36"/>
    <p:sldId id="323" r:id="rId37"/>
    <p:sldId id="327" r:id="rId38"/>
    <p:sldId id="324" r:id="rId39"/>
    <p:sldId id="334" r:id="rId40"/>
    <p:sldId id="335" r:id="rId41"/>
    <p:sldId id="337" r:id="rId42"/>
    <p:sldId id="338" r:id="rId43"/>
    <p:sldId id="339" r:id="rId44"/>
    <p:sldId id="336" r:id="rId45"/>
    <p:sldId id="341" r:id="rId46"/>
    <p:sldId id="375" r:id="rId47"/>
    <p:sldId id="376" r:id="rId48"/>
    <p:sldId id="325" r:id="rId49"/>
    <p:sldId id="342" r:id="rId50"/>
    <p:sldId id="343" r:id="rId51"/>
    <p:sldId id="377" r:id="rId52"/>
    <p:sldId id="266" r:id="rId53"/>
    <p:sldId id="367"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p:scale>
          <a:sx n="125" d="100"/>
          <a:sy n="125" d="100"/>
        </p:scale>
        <p:origin x="-384" y="-21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91123B-733E-4F01-8B83-D24530315D2C}" type="datetimeFigureOut">
              <a:rPr lang="en-US" smtClean="0"/>
              <a:t>1/14/2012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C69F2-50DE-44F9-A736-3EB1E9793386}" type="slidenum">
              <a:rPr lang="en-US" smtClean="0"/>
              <a:t>‹#›</a:t>
            </a:fld>
            <a:endParaRPr lang="en-US"/>
          </a:p>
        </p:txBody>
      </p:sp>
    </p:spTree>
    <p:extLst>
      <p:ext uri="{BB962C8B-B14F-4D97-AF65-F5344CB8AC3E}">
        <p14:creationId xmlns:p14="http://schemas.microsoft.com/office/powerpoint/2010/main" val="220118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8186" t="8501" r="60126" b="9332"/>
          <a:stretch>
            <a:fillRect/>
          </a:stretch>
        </p:blipFill>
        <p:spPr bwMode="auto">
          <a:xfrm>
            <a:off x="8172450" y="5903913"/>
            <a:ext cx="9715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143625"/>
            <a:ext cx="1905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E111136F-C8BC-4D8E-8EC9-DBEA4D0F8324}" type="datetime1">
              <a:rPr lang="en-US" smtClean="0"/>
              <a:t>1/14/2012</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F601EF6B-E170-4932-A66C-B11DE60C1EC3}" type="slidenum">
              <a:rPr lang="en-US"/>
              <a:pPr>
                <a:defRPr/>
              </a:pPr>
              <a:t>‹#›</a:t>
            </a:fld>
            <a:endParaRPr lang="en-US"/>
          </a:p>
        </p:txBody>
      </p:sp>
    </p:spTree>
    <p:extLst>
      <p:ext uri="{BB962C8B-B14F-4D97-AF65-F5344CB8AC3E}">
        <p14:creationId xmlns:p14="http://schemas.microsoft.com/office/powerpoint/2010/main" val="254684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81E6D0-FB2D-4EBA-8E41-2012F447873B}" type="datetime1">
              <a:rPr lang="en-US" smtClean="0"/>
              <a:t>1/14/2012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01BA5B-7730-4338-A929-CCF4E62AD04F}" type="slidenum">
              <a:rPr lang="en-US"/>
              <a:pPr>
                <a:defRPr/>
              </a:pPr>
              <a:t>‹#›</a:t>
            </a:fld>
            <a:endParaRPr lang="en-US"/>
          </a:p>
        </p:txBody>
      </p:sp>
    </p:spTree>
    <p:extLst>
      <p:ext uri="{BB962C8B-B14F-4D97-AF65-F5344CB8AC3E}">
        <p14:creationId xmlns:p14="http://schemas.microsoft.com/office/powerpoint/2010/main" val="17563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75350A1-1BC1-4E49-9B26-19891B426B54}" type="datetime1">
              <a:rPr lang="en-US" smtClean="0"/>
              <a:t>1/14/2012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7F4CC6-FBC2-401F-B47B-6E15E8F7CDF0}" type="slidenum">
              <a:rPr lang="en-US"/>
              <a:pPr>
                <a:defRPr/>
              </a:pPr>
              <a:t>‹#›</a:t>
            </a:fld>
            <a:endParaRPr lang="en-US"/>
          </a:p>
        </p:txBody>
      </p:sp>
    </p:spTree>
    <p:extLst>
      <p:ext uri="{BB962C8B-B14F-4D97-AF65-F5344CB8AC3E}">
        <p14:creationId xmlns:p14="http://schemas.microsoft.com/office/powerpoint/2010/main" val="17892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952E9D-57F8-4D34-998F-BB242124624A}" type="datetime1">
              <a:rPr lang="en-US" smtClean="0"/>
              <a:t>1/14/2012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55B1BE9-E31B-4FDF-91F5-0AE007E2AB07}" type="slidenum">
              <a:rPr lang="en-US"/>
              <a:pPr>
                <a:defRPr/>
              </a:pPr>
              <a:t>‹#›</a:t>
            </a:fld>
            <a:endParaRPr lang="en-US"/>
          </a:p>
        </p:txBody>
      </p:sp>
    </p:spTree>
    <p:extLst>
      <p:ext uri="{BB962C8B-B14F-4D97-AF65-F5344CB8AC3E}">
        <p14:creationId xmlns:p14="http://schemas.microsoft.com/office/powerpoint/2010/main" val="371338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81DCD5F-2CF6-4CDA-B743-BD0BAE89C266}" type="datetime1">
              <a:rPr lang="en-US" smtClean="0"/>
              <a:t>1/14/2012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E8C36-05B0-4F68-9820-2AAA6625F900}" type="slidenum">
              <a:rPr lang="en-US"/>
              <a:pPr>
                <a:defRPr/>
              </a:pPr>
              <a:t>‹#›</a:t>
            </a:fld>
            <a:endParaRPr lang="en-US"/>
          </a:p>
        </p:txBody>
      </p:sp>
    </p:spTree>
    <p:extLst>
      <p:ext uri="{BB962C8B-B14F-4D97-AF65-F5344CB8AC3E}">
        <p14:creationId xmlns:p14="http://schemas.microsoft.com/office/powerpoint/2010/main" val="42630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ADF7D8-D6C4-45F6-A9C6-48DA1A3486EB}" type="datetime1">
              <a:rPr lang="en-US" smtClean="0"/>
              <a:t>1/14/2012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29604B-1444-40E0-B740-98CBDE50126C}" type="slidenum">
              <a:rPr lang="en-US"/>
              <a:pPr>
                <a:defRPr/>
              </a:pPr>
              <a:t>‹#›</a:t>
            </a:fld>
            <a:endParaRPr lang="en-US"/>
          </a:p>
        </p:txBody>
      </p:sp>
    </p:spTree>
    <p:extLst>
      <p:ext uri="{BB962C8B-B14F-4D97-AF65-F5344CB8AC3E}">
        <p14:creationId xmlns:p14="http://schemas.microsoft.com/office/powerpoint/2010/main" val="1465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328738"/>
            <a:ext cx="8686800" cy="476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04800" y="1957388"/>
            <a:ext cx="8853488" cy="4419600"/>
          </a:xfrm>
        </p:spPr>
        <p:txBody>
          <a:bodyPr/>
          <a:lstStyle/>
          <a:p>
            <a:endParaRPr lang="en-US"/>
          </a:p>
        </p:txBody>
      </p:sp>
      <p:sp>
        <p:nvSpPr>
          <p:cNvPr id="4" name="Date Placeholder 3"/>
          <p:cNvSpPr>
            <a:spLocks noGrp="1"/>
          </p:cNvSpPr>
          <p:nvPr>
            <p:ph type="dt" sz="half" idx="10"/>
          </p:nvPr>
        </p:nvSpPr>
        <p:spPr>
          <a:xfrm>
            <a:off x="76200" y="6248400"/>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934200" y="6248400"/>
            <a:ext cx="2133600" cy="476250"/>
          </a:xfrm>
        </p:spPr>
        <p:txBody>
          <a:bodyPr/>
          <a:lstStyle>
            <a:lvl1pPr>
              <a:defRPr/>
            </a:lvl1pPr>
          </a:lstStyle>
          <a:p>
            <a:fld id="{68D81B04-4350-4AE6-9A6F-A5490DD700A5}" type="slidenum">
              <a:rPr lang="en-US"/>
              <a:pPr/>
              <a:t>‹#›</a:t>
            </a:fld>
            <a:endParaRPr lang="en-US"/>
          </a:p>
        </p:txBody>
      </p:sp>
    </p:spTree>
    <p:extLst>
      <p:ext uri="{BB962C8B-B14F-4D97-AF65-F5344CB8AC3E}">
        <p14:creationId xmlns:p14="http://schemas.microsoft.com/office/powerpoint/2010/main" val="156765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2DE3C46D-125B-417B-A4A0-83D764B2678A}" type="datetime1">
              <a:rPr lang="en-US" smtClean="0"/>
              <a:t>1/14/2012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Times New Roman" pitchFamily="18" charset="0"/>
                <a:cs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6F9CB647-E783-4232-BE98-1B8DE0B308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8" r:id="rId2"/>
    <p:sldLayoutId id="2147483669" r:id="rId3"/>
    <p:sldLayoutId id="2147483670" r:id="rId4"/>
    <p:sldLayoutId id="2147483671" r:id="rId5"/>
    <p:sldLayoutId id="2147483672" r:id="rId6"/>
    <p:sldLayoutId id="2147483674" r:id="rId7"/>
  </p:sldLayoutIdLst>
  <p:hf hdr="0" ftr="0" dt="0"/>
  <p:txStyles>
    <p:titleStyle>
      <a:lvl1pPr algn="ctr" rtl="0" fontAlgn="base">
        <a:spcBef>
          <a:spcPct val="0"/>
        </a:spcBef>
        <a:spcAft>
          <a:spcPct val="0"/>
        </a:spcAft>
        <a:defRPr sz="3200" kern="1200">
          <a:solidFill>
            <a:schemeClr val="tx1"/>
          </a:solidFill>
          <a:latin typeface="Times New Roman" pitchFamily="18" charset="0"/>
          <a:ea typeface="+mj-ea"/>
          <a:cs typeface="Times New Roman" pitchFamily="18" charset="0"/>
        </a:defRPr>
      </a:lvl1pPr>
      <a:lvl2pPr algn="ctr" rtl="0" fontAlgn="base">
        <a:spcBef>
          <a:spcPct val="0"/>
        </a:spcBef>
        <a:spcAft>
          <a:spcPct val="0"/>
        </a:spcAft>
        <a:defRPr sz="3200">
          <a:solidFill>
            <a:schemeClr val="tx1"/>
          </a:solidFill>
          <a:latin typeface="Times New Roman" pitchFamily="18" charset="0"/>
          <a:cs typeface="Times New Roman" pitchFamily="18" charset="0"/>
        </a:defRPr>
      </a:lvl2pPr>
      <a:lvl3pPr algn="ctr" rtl="0" fontAlgn="base">
        <a:spcBef>
          <a:spcPct val="0"/>
        </a:spcBef>
        <a:spcAft>
          <a:spcPct val="0"/>
        </a:spcAft>
        <a:defRPr sz="3200">
          <a:solidFill>
            <a:schemeClr val="tx1"/>
          </a:solidFill>
          <a:latin typeface="Times New Roman" pitchFamily="18" charset="0"/>
          <a:cs typeface="Times New Roman" pitchFamily="18" charset="0"/>
        </a:defRPr>
      </a:lvl3pPr>
      <a:lvl4pPr algn="ctr" rtl="0" fontAlgn="base">
        <a:spcBef>
          <a:spcPct val="0"/>
        </a:spcBef>
        <a:spcAft>
          <a:spcPct val="0"/>
        </a:spcAft>
        <a:defRPr sz="3200">
          <a:solidFill>
            <a:schemeClr val="tx1"/>
          </a:solidFill>
          <a:latin typeface="Times New Roman" pitchFamily="18" charset="0"/>
          <a:cs typeface="Times New Roman" pitchFamily="18" charset="0"/>
        </a:defRPr>
      </a:lvl4pPr>
      <a:lvl5pPr algn="ctr" rtl="0" fontAlgn="base">
        <a:spcBef>
          <a:spcPct val="0"/>
        </a:spcBef>
        <a:spcAft>
          <a:spcPct val="0"/>
        </a:spcAft>
        <a:defRPr sz="3200">
          <a:solidFill>
            <a:schemeClr val="tx1"/>
          </a:solidFill>
          <a:latin typeface="Times New Roman" pitchFamily="18" charset="0"/>
          <a:cs typeface="Times New Roman" pitchFamily="18" charset="0"/>
        </a:defRPr>
      </a:lvl5pPr>
      <a:lvl6pPr marL="457200" algn="ctr" rtl="0" fontAlgn="base">
        <a:spcBef>
          <a:spcPct val="0"/>
        </a:spcBef>
        <a:spcAft>
          <a:spcPct val="0"/>
        </a:spcAft>
        <a:defRPr sz="3200">
          <a:solidFill>
            <a:schemeClr val="tx1"/>
          </a:solidFill>
          <a:latin typeface="Times New Roman" pitchFamily="18" charset="0"/>
          <a:cs typeface="Times New Roman" pitchFamily="18" charset="0"/>
        </a:defRPr>
      </a:lvl6pPr>
      <a:lvl7pPr marL="914400" algn="ctr" rtl="0" fontAlgn="base">
        <a:spcBef>
          <a:spcPct val="0"/>
        </a:spcBef>
        <a:spcAft>
          <a:spcPct val="0"/>
        </a:spcAft>
        <a:defRPr sz="3200">
          <a:solidFill>
            <a:schemeClr val="tx1"/>
          </a:solidFill>
          <a:latin typeface="Times New Roman" pitchFamily="18" charset="0"/>
          <a:cs typeface="Times New Roman" pitchFamily="18" charset="0"/>
        </a:defRPr>
      </a:lvl7pPr>
      <a:lvl8pPr marL="1371600" algn="ctr" rtl="0" fontAlgn="base">
        <a:spcBef>
          <a:spcPct val="0"/>
        </a:spcBef>
        <a:spcAft>
          <a:spcPct val="0"/>
        </a:spcAft>
        <a:defRPr sz="3200">
          <a:solidFill>
            <a:schemeClr val="tx1"/>
          </a:solidFill>
          <a:latin typeface="Times New Roman" pitchFamily="18" charset="0"/>
          <a:cs typeface="Times New Roman" pitchFamily="18" charset="0"/>
        </a:defRPr>
      </a:lvl8pPr>
      <a:lvl9pPr marL="1828800" algn="ctr" rtl="0" fontAlgn="base">
        <a:spcBef>
          <a:spcPct val="0"/>
        </a:spcBef>
        <a:spcAft>
          <a:spcPct val="0"/>
        </a:spcAft>
        <a:defRPr sz="3200">
          <a:solidFill>
            <a:schemeClr val="tx1"/>
          </a:solidFill>
          <a:latin typeface="Times New Roman" pitchFamily="18" charset="0"/>
          <a:cs typeface="Times New Roman" pitchFamily="18" charset="0"/>
        </a:defRPr>
      </a:lvl9pPr>
    </p:titleStyle>
    <p:bodyStyle>
      <a:lvl1pPr marL="342900" indent="-342900" algn="l" rtl="0" fontAlgn="base">
        <a:spcBef>
          <a:spcPct val="20000"/>
        </a:spcBef>
        <a:spcAft>
          <a:spcPct val="0"/>
        </a:spcAft>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rtl="0" fontAlgn="base">
        <a:spcBef>
          <a:spcPct val="20000"/>
        </a:spcBef>
        <a:spcAft>
          <a:spcPct val="0"/>
        </a:spcAft>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rtl="0" fontAlgn="base">
        <a:spcBef>
          <a:spcPct val="20000"/>
        </a:spcBef>
        <a:spcAft>
          <a:spcPct val="0"/>
        </a:spcAft>
        <a:buFont typeface="Wingdings" pitchFamily="2" charset="2"/>
        <a:buChar char="Ø"/>
        <a:defRPr kern="1200">
          <a:solidFill>
            <a:schemeClr val="tx1"/>
          </a:solidFill>
          <a:latin typeface="Times New Roman" pitchFamily="18" charset="0"/>
          <a:ea typeface="+mn-ea"/>
          <a:cs typeface="Times New Roman" pitchFamily="18" charset="0"/>
        </a:defRPr>
      </a:lvl3pPr>
      <a:lvl4pPr marL="16002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www.iit.edu/perfect_power/"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6.bin"/><Relationship Id="rId18" Type="http://schemas.openxmlformats.org/officeDocument/2006/relationships/image" Target="../media/image42.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9.wmf"/><Relationship Id="rId17" Type="http://schemas.openxmlformats.org/officeDocument/2006/relationships/oleObject" Target="../embeddings/oleObject8.bin"/><Relationship Id="rId2" Type="http://schemas.openxmlformats.org/officeDocument/2006/relationships/slideLayout" Target="../slideLayouts/slideLayout3.xml"/><Relationship Id="rId16" Type="http://schemas.openxmlformats.org/officeDocument/2006/relationships/image" Target="../media/image41.wmf"/><Relationship Id="rId1" Type="http://schemas.openxmlformats.org/officeDocument/2006/relationships/vmlDrawing" Target="../drawings/vmlDrawing1.vml"/><Relationship Id="rId6" Type="http://schemas.openxmlformats.org/officeDocument/2006/relationships/image" Target="../media/image36.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4.bin"/><Relationship Id="rId14" Type="http://schemas.openxmlformats.org/officeDocument/2006/relationships/image" Target="../media/image40.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10.bin"/><Relationship Id="rId4" Type="http://schemas.openxmlformats.org/officeDocument/2006/relationships/image" Target="../media/image43.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a:t>Module </a:t>
            </a:r>
            <a:r>
              <a:rPr lang="en-US" dirty="0" smtClean="0"/>
              <a:t>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73"/>
    </mc:Choice>
    <mc:Fallback>
      <p:transition spd="slow" advTm="3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Facility Island</a:t>
            </a:r>
            <a:endParaRPr lang="en-US" dirty="0"/>
          </a:p>
        </p:txBody>
      </p:sp>
      <p:sp>
        <p:nvSpPr>
          <p:cNvPr id="4" name="Content Placeholder 3"/>
          <p:cNvSpPr>
            <a:spLocks noGrp="1"/>
          </p:cNvSpPr>
          <p:nvPr>
            <p:ph sz="half" idx="1"/>
          </p:nvPr>
        </p:nvSpPr>
        <p:spPr/>
        <p:txBody>
          <a:bodyPr>
            <a:normAutofit fontScale="62500" lnSpcReduction="20000"/>
          </a:bodyPr>
          <a:lstStyle/>
          <a:p>
            <a:r>
              <a:rPr lang="en-US" dirty="0" smtClean="0"/>
              <a:t>A facility island involves the islanding of a single customer.</a:t>
            </a:r>
          </a:p>
          <a:p>
            <a:endParaRPr lang="en-US" dirty="0"/>
          </a:p>
          <a:p>
            <a:r>
              <a:rPr lang="en-US" dirty="0" smtClean="0"/>
              <a:t>This can generally be defined as a single metered customer.</a:t>
            </a:r>
          </a:p>
          <a:p>
            <a:endParaRPr lang="en-US" dirty="0"/>
          </a:p>
          <a:p>
            <a:r>
              <a:rPr lang="en-US" dirty="0" smtClean="0"/>
              <a:t>This is similar to how a hospital or other critical load would operate during a blackout when they are supplied by local emergency generation.</a:t>
            </a:r>
          </a:p>
          <a:p>
            <a:endParaRPr lang="en-US" dirty="0"/>
          </a:p>
          <a:p>
            <a:r>
              <a:rPr lang="en-US" dirty="0" smtClean="0"/>
              <a:t>Facilities that have this emergency capability rarely operated islanded for other reasons because of emission limitations on emergency diesel generators.  </a:t>
            </a:r>
          </a:p>
          <a:p>
            <a:endParaRPr lang="en-US" dirty="0"/>
          </a:p>
          <a:p>
            <a:r>
              <a:rPr lang="en-US" dirty="0" smtClean="0"/>
              <a:t>This is these simplest configuration from the perspective of interacting with the power system operator.</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10</a:t>
            </a:fld>
            <a:endParaRPr lang="en-US"/>
          </a:p>
        </p:txBody>
      </p:sp>
      <p:pic>
        <p:nvPicPr>
          <p:cNvPr id="7"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3146"/>
            <a:ext cx="4038600" cy="2700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63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Island</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A secondary island can involve one or more customers who interconnect via the secondary distribution system.</a:t>
            </a:r>
          </a:p>
          <a:p>
            <a:endParaRPr lang="en-US" dirty="0"/>
          </a:p>
          <a:p>
            <a:r>
              <a:rPr lang="en-US" dirty="0" smtClean="0"/>
              <a:t>For residential customers this would occur down stream of the single phase center-tapped transformer.</a:t>
            </a:r>
          </a:p>
          <a:p>
            <a:endParaRPr lang="en-US" dirty="0"/>
          </a:p>
          <a:p>
            <a:r>
              <a:rPr lang="en-US" dirty="0" smtClean="0"/>
              <a:t>For larger commercial and industrial customers this could occur at the quadraplex connection.</a:t>
            </a:r>
          </a:p>
          <a:p>
            <a:endParaRPr lang="en-US" dirty="0"/>
          </a:p>
          <a:p>
            <a:r>
              <a:rPr lang="en-US" dirty="0" smtClean="0"/>
              <a:t>In North America secondary systems are generally only used for short connections, &lt;150 ft.</a:t>
            </a:r>
          </a:p>
          <a:p>
            <a:endParaRPr lang="en-US" dirty="0"/>
          </a:p>
          <a:p>
            <a:r>
              <a:rPr lang="en-US" dirty="0" smtClean="0"/>
              <a:t>As a result of small secondaries in North America this is not a common configuration.</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11</a:t>
            </a:fld>
            <a:endParaRPr lang="en-US"/>
          </a:p>
        </p:txBody>
      </p:sp>
      <p:pic>
        <p:nvPicPr>
          <p:cNvPr id="7"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466711"/>
            <a:ext cx="4038600" cy="27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40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Island</a:t>
            </a:r>
            <a:endParaRPr lang="en-US" dirty="0"/>
          </a:p>
        </p:txBody>
      </p:sp>
      <p:sp>
        <p:nvSpPr>
          <p:cNvPr id="4" name="Content Placeholder 3"/>
          <p:cNvSpPr>
            <a:spLocks noGrp="1"/>
          </p:cNvSpPr>
          <p:nvPr>
            <p:ph sz="half" idx="1"/>
          </p:nvPr>
        </p:nvSpPr>
        <p:spPr/>
        <p:txBody>
          <a:bodyPr>
            <a:normAutofit fontScale="77500" lnSpcReduction="20000"/>
          </a:bodyPr>
          <a:lstStyle/>
          <a:p>
            <a:r>
              <a:rPr lang="en-US" dirty="0" smtClean="0"/>
              <a:t>A lateral island can involve the islanding of an entire single phase or multiple phase lateral.</a:t>
            </a:r>
          </a:p>
          <a:p>
            <a:endParaRPr lang="en-US" dirty="0"/>
          </a:p>
          <a:p>
            <a:r>
              <a:rPr lang="en-US" dirty="0" smtClean="0"/>
              <a:t>Depending on the number of customers supplied by the lateral the size of the island can vary.</a:t>
            </a:r>
          </a:p>
          <a:p>
            <a:endParaRPr lang="en-US" dirty="0"/>
          </a:p>
          <a:p>
            <a:r>
              <a:rPr lang="en-US" dirty="0" smtClean="0"/>
              <a:t>This type of configuration could be used when an office or research park has the capacity to operate in an islanded manner.</a:t>
            </a:r>
          </a:p>
          <a:p>
            <a:endParaRPr lang="en-US" dirty="0"/>
          </a:p>
          <a:p>
            <a:r>
              <a:rPr lang="en-US" dirty="0" smtClean="0"/>
              <a:t>With a lateral island the local utility will have to be more involved since it now contains elements of their distribution feeder.</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12</a:t>
            </a:fld>
            <a:endParaRPr lang="en-US"/>
          </a:p>
        </p:txBody>
      </p:sp>
      <p:pic>
        <p:nvPicPr>
          <p:cNvPr id="7"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405595"/>
            <a:ext cx="4038600" cy="291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7250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Island</a:t>
            </a:r>
            <a:endParaRPr lang="en-US" dirty="0"/>
          </a:p>
        </p:txBody>
      </p:sp>
      <p:sp>
        <p:nvSpPr>
          <p:cNvPr id="4" name="Content Placeholder 3"/>
          <p:cNvSpPr>
            <a:spLocks noGrp="1"/>
          </p:cNvSpPr>
          <p:nvPr>
            <p:ph sz="half" idx="1"/>
          </p:nvPr>
        </p:nvSpPr>
        <p:spPr/>
        <p:txBody>
          <a:bodyPr>
            <a:noAutofit/>
          </a:bodyPr>
          <a:lstStyle/>
          <a:p>
            <a:r>
              <a:rPr lang="en-US" sz="1400" dirty="0" smtClean="0"/>
              <a:t>In a circuit island an entire distribution feeder has the ability to operate islanded.</a:t>
            </a:r>
          </a:p>
          <a:p>
            <a:endParaRPr lang="en-US" sz="1400" dirty="0"/>
          </a:p>
          <a:p>
            <a:r>
              <a:rPr lang="en-US" sz="1400" dirty="0" smtClean="0"/>
              <a:t>It would be expected that a circuit island would be operated by the local utility or in close cooperation.  </a:t>
            </a:r>
          </a:p>
          <a:p>
            <a:endParaRPr lang="en-US" sz="1400" dirty="0"/>
          </a:p>
          <a:p>
            <a:r>
              <a:rPr lang="en-US" sz="1400" dirty="0" smtClean="0"/>
              <a:t>An island of this size will potentially have numerous generation and load balancing resources and as such poses a significantly more complicated control problem.</a:t>
            </a:r>
          </a:p>
          <a:p>
            <a:endParaRPr lang="en-US" sz="1400" dirty="0"/>
          </a:p>
          <a:p>
            <a:r>
              <a:rPr lang="en-US" sz="1400" dirty="0" smtClean="0"/>
              <a:t>A circuit island can have mix end uses such as residential, commercial, and/or industrial, further complicating the control issues.</a:t>
            </a:r>
          </a:p>
          <a:p>
            <a:endParaRPr lang="en-US" sz="1400" dirty="0"/>
          </a:p>
          <a:p>
            <a:r>
              <a:rPr lang="en-US" sz="1400" dirty="0" smtClean="0"/>
              <a:t>Protection on this system will also be complicated by the potential for bi-directional power flows.</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13</a:t>
            </a:fld>
            <a:endParaRPr lang="en-US"/>
          </a:p>
        </p:txBody>
      </p:sp>
      <p:pic>
        <p:nvPicPr>
          <p:cNvPr id="7"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512326"/>
            <a:ext cx="4038600" cy="270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4175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Bus Island</a:t>
            </a:r>
            <a:endParaRPr lang="en-US" dirty="0"/>
          </a:p>
        </p:txBody>
      </p:sp>
      <p:sp>
        <p:nvSpPr>
          <p:cNvPr id="4" name="Content Placeholder 3"/>
          <p:cNvSpPr>
            <a:spLocks noGrp="1"/>
          </p:cNvSpPr>
          <p:nvPr>
            <p:ph sz="half" idx="1"/>
          </p:nvPr>
        </p:nvSpPr>
        <p:spPr/>
        <p:txBody>
          <a:bodyPr>
            <a:normAutofit fontScale="70000" lnSpcReduction="20000"/>
          </a:bodyPr>
          <a:lstStyle/>
          <a:p>
            <a:r>
              <a:rPr lang="en-US" dirty="0" smtClean="0"/>
              <a:t>A substation bus island contains an entire bus at the substation.</a:t>
            </a:r>
          </a:p>
          <a:p>
            <a:endParaRPr lang="en-US" dirty="0"/>
          </a:p>
          <a:p>
            <a:r>
              <a:rPr lang="en-US" dirty="0" smtClean="0"/>
              <a:t> This can include one or more distribution feeders as well as equipment, and potentially generation, located at the substation.</a:t>
            </a:r>
          </a:p>
          <a:p>
            <a:endParaRPr lang="en-US" dirty="0"/>
          </a:p>
          <a:p>
            <a:r>
              <a:rPr lang="en-US" dirty="0" smtClean="0"/>
              <a:t>This configuration can require a complicated protection scheme because of the need to protect the substation bus and feeder under normal and islanded conditions.</a:t>
            </a:r>
          </a:p>
          <a:p>
            <a:endParaRPr lang="en-US" dirty="0"/>
          </a:p>
          <a:p>
            <a:r>
              <a:rPr lang="en-US" dirty="0" smtClean="0"/>
              <a:t> Coordination of generation at the substation and on the feeder must be coordinated to achieve frequency and voltage control.</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14</a:t>
            </a:fld>
            <a:endParaRPr lang="en-US"/>
          </a:p>
        </p:txBody>
      </p:sp>
      <p:pic>
        <p:nvPicPr>
          <p:cNvPr id="7"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454460"/>
            <a:ext cx="4038600" cy="2817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6684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Island</a:t>
            </a:r>
            <a:endParaRPr lang="en-US" dirty="0"/>
          </a:p>
        </p:txBody>
      </p:sp>
      <p:sp>
        <p:nvSpPr>
          <p:cNvPr id="4" name="Content Placeholder 3"/>
          <p:cNvSpPr>
            <a:spLocks noGrp="1"/>
          </p:cNvSpPr>
          <p:nvPr>
            <p:ph sz="half" idx="1"/>
          </p:nvPr>
        </p:nvSpPr>
        <p:spPr/>
        <p:txBody>
          <a:bodyPr>
            <a:normAutofit fontScale="85000" lnSpcReduction="20000"/>
          </a:bodyPr>
          <a:lstStyle/>
          <a:p>
            <a:r>
              <a:rPr lang="en-US" dirty="0" smtClean="0"/>
              <a:t>In this configuration then entire substation acts as an island.</a:t>
            </a:r>
          </a:p>
          <a:p>
            <a:endParaRPr lang="en-US" dirty="0"/>
          </a:p>
          <a:p>
            <a:r>
              <a:rPr lang="en-US" dirty="0" smtClean="0"/>
              <a:t>This can form a very complicated system with multiple switching configurations at the substation.</a:t>
            </a:r>
          </a:p>
          <a:p>
            <a:endParaRPr lang="en-US" dirty="0"/>
          </a:p>
          <a:p>
            <a:r>
              <a:rPr lang="en-US" dirty="0" smtClean="0"/>
              <a:t>Multiple distribution feeders supplied from different buses will provide a complicated protection scheme.</a:t>
            </a:r>
          </a:p>
          <a:p>
            <a:endParaRPr lang="en-US" dirty="0"/>
          </a:p>
          <a:p>
            <a:r>
              <a:rPr lang="en-US" dirty="0" smtClean="0"/>
              <a:t>This is the most compressive microgrid and would require significant local generation resources to supply all of the load.</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15</a:t>
            </a:fld>
            <a:endParaRPr lang="en-US"/>
          </a:p>
        </p:txBody>
      </p:sp>
      <p:pic>
        <p:nvPicPr>
          <p:cNvPr id="7"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252080"/>
            <a:ext cx="4038600" cy="3222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766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 Circuit Island</a:t>
            </a:r>
            <a:endParaRPr lang="en-US" dirty="0"/>
          </a:p>
        </p:txBody>
      </p:sp>
      <p:sp>
        <p:nvSpPr>
          <p:cNvPr id="4" name="Content Placeholder 3"/>
          <p:cNvSpPr>
            <a:spLocks noGrp="1"/>
          </p:cNvSpPr>
          <p:nvPr>
            <p:ph sz="half" idx="1"/>
          </p:nvPr>
        </p:nvSpPr>
        <p:spPr/>
        <p:txBody>
          <a:bodyPr>
            <a:normAutofit fontScale="85000" lnSpcReduction="10000"/>
          </a:bodyPr>
          <a:lstStyle/>
          <a:p>
            <a:r>
              <a:rPr lang="en-US" dirty="0" smtClean="0"/>
              <a:t>An adjacent circuit island involves supplying a portion of the adjacent circuit from the existing island.</a:t>
            </a:r>
          </a:p>
          <a:p>
            <a:endParaRPr lang="en-US" dirty="0"/>
          </a:p>
          <a:p>
            <a:r>
              <a:rPr lang="en-US" dirty="0" smtClean="0"/>
              <a:t>The existing island can be operating in any of the previously mentioned configurations.  </a:t>
            </a:r>
          </a:p>
          <a:p>
            <a:endParaRPr lang="en-US" dirty="0"/>
          </a:p>
          <a:p>
            <a:r>
              <a:rPr lang="en-US" dirty="0" smtClean="0"/>
              <a:t>The protection scheme for this will be complicated since the power is supplies to the adjacent feeder from the opposite direction of the normal power flow.</a:t>
            </a:r>
            <a:endParaRPr lang="en-US"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16</a:t>
            </a:fld>
            <a:endParaRPr lang="en-US"/>
          </a:p>
        </p:txBody>
      </p:sp>
      <p:pic>
        <p:nvPicPr>
          <p:cNvPr id="7"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07545"/>
            <a:ext cx="4038600" cy="3111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1803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3: Existing </a:t>
            </a:r>
            <a:r>
              <a:rPr lang="en-US" dirty="0" smtClean="0"/>
              <a:t>Microgrids</a:t>
            </a:r>
            <a:endParaRPr lang="en-US" dirty="0"/>
          </a:p>
        </p:txBody>
      </p:sp>
      <p:sp>
        <p:nvSpPr>
          <p:cNvPr id="5" name="Content Placeholder 4"/>
          <p:cNvSpPr>
            <a:spLocks noGrp="1"/>
          </p:cNvSpPr>
          <p:nvPr>
            <p:ph sz="half" idx="1"/>
          </p:nvPr>
        </p:nvSpPr>
        <p:spPr/>
        <p:txBody>
          <a:bodyPr>
            <a:normAutofit fontScale="92500" lnSpcReduction="10000"/>
          </a:bodyPr>
          <a:lstStyle/>
          <a:p>
            <a:r>
              <a:rPr lang="en-US" dirty="0" smtClean="0"/>
              <a:t>Microgrids have been deployed all around the world in various forms.</a:t>
            </a:r>
          </a:p>
          <a:p>
            <a:endParaRPr lang="en-US" dirty="0"/>
          </a:p>
          <a:p>
            <a:r>
              <a:rPr lang="en-US" dirty="0" smtClean="0"/>
              <a:t>In this section we will look at example systems from the United States, European Union</a:t>
            </a:r>
            <a:r>
              <a:rPr lang="en-US" dirty="0" smtClean="0"/>
              <a:t>, Japan, and </a:t>
            </a:r>
            <a:r>
              <a:rPr lang="en-US" dirty="0"/>
              <a:t>C</a:t>
            </a:r>
            <a:r>
              <a:rPr lang="en-US" dirty="0" smtClean="0"/>
              <a:t>anada. </a:t>
            </a:r>
          </a:p>
          <a:p>
            <a:endParaRPr lang="en-US" dirty="0"/>
          </a:p>
          <a:p>
            <a:r>
              <a:rPr lang="en-US" dirty="0" smtClean="0"/>
              <a:t>While we have selected these 4, other regions of the world have also deployed microgrids in various forms.</a:t>
            </a:r>
            <a:endParaRPr lang="en-US" dirty="0" smtClean="0"/>
          </a:p>
          <a:p>
            <a:endParaRPr lang="en-US" dirty="0"/>
          </a:p>
          <a:p>
            <a:endParaRPr lang="en-US" dirty="0" smtClean="0"/>
          </a:p>
          <a:p>
            <a:endParaRPr lang="en-US" dirty="0"/>
          </a:p>
          <a:p>
            <a:endParaRPr lang="en-US" dirty="0" smtClean="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17</a:t>
            </a:fld>
            <a:endParaRPr lang="en-US" dirty="0"/>
          </a:p>
        </p:txBody>
      </p:sp>
      <p:pic>
        <p:nvPicPr>
          <p:cNvPr id="15362" name="Picture 2" descr="C:\Users\d3p313\Desktop\800px-Flag_of_Canada.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4016295"/>
            <a:ext cx="1582737" cy="79136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3" name="Picture 3" descr="C:\Users\d3p313\Desktop\800px-Flag_of_Europ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2573732"/>
            <a:ext cx="1582737" cy="105449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4" name="Picture 4" descr="C:\Users\d3p313\Desktop\800px-Flag_of_the_United_States_(Panton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3343" y="2583783"/>
            <a:ext cx="1582737" cy="832915"/>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15365" name="Picture 5" descr="C:\Users\d3p313\Desktop\800px-Flag_of_Japa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2862" y="3892350"/>
            <a:ext cx="1582737" cy="105449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t>
            </a:r>
            <a:r>
              <a:rPr lang="en-US" dirty="0" smtClean="0"/>
              <a:t>U.S. </a:t>
            </a:r>
            <a:r>
              <a:rPr lang="en-US" dirty="0" smtClean="0"/>
              <a:t>Microgrid Implementations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AEP </a:t>
            </a:r>
            <a:r>
              <a:rPr lang="en-US" dirty="0"/>
              <a:t>/ CERTS microgrid test </a:t>
            </a:r>
            <a:r>
              <a:rPr lang="en-US" dirty="0" smtClean="0"/>
              <a:t>bed, Ohio</a:t>
            </a:r>
          </a:p>
          <a:p>
            <a:endParaRPr lang="en-US" dirty="0"/>
          </a:p>
          <a:p>
            <a:r>
              <a:rPr lang="en-US" dirty="0" smtClean="0"/>
              <a:t>Perfect </a:t>
            </a:r>
            <a:r>
              <a:rPr lang="en-US" dirty="0" smtClean="0"/>
              <a:t>Power, Illinois </a:t>
            </a:r>
            <a:r>
              <a:rPr lang="en-US" dirty="0" smtClean="0"/>
              <a:t>Institute of </a:t>
            </a:r>
            <a:r>
              <a:rPr lang="en-US" dirty="0" smtClean="0"/>
              <a:t>Technology</a:t>
            </a:r>
          </a:p>
          <a:p>
            <a:endParaRPr lang="en-US" dirty="0" smtClean="0"/>
          </a:p>
          <a:p>
            <a:r>
              <a:rPr lang="en-US" dirty="0"/>
              <a:t>Santa Rita </a:t>
            </a:r>
            <a:r>
              <a:rPr lang="en-US" dirty="0" smtClean="0"/>
              <a:t>Jail, </a:t>
            </a:r>
            <a:r>
              <a:rPr lang="en-US" dirty="0" smtClean="0"/>
              <a:t>California</a:t>
            </a:r>
          </a:p>
          <a:p>
            <a:endParaRPr lang="en-US" dirty="0"/>
          </a:p>
          <a:p>
            <a:r>
              <a:rPr lang="en-US" dirty="0"/>
              <a:t>Smart Power Infrastructure Demonstration for Energy Reliability and Security (SPIDERS</a:t>
            </a:r>
            <a:r>
              <a:rPr lang="en-US" dirty="0" smtClean="0"/>
              <a:t>), Hawaii and Colorado</a:t>
            </a:r>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18</a:t>
            </a:fld>
            <a:endParaRPr lang="en-US"/>
          </a:p>
        </p:txBody>
      </p:sp>
      <p:pic>
        <p:nvPicPr>
          <p:cNvPr id="12290" name="Picture 2" descr="C:\Users\d3p313\Desktop\800px-Flag_of_the_United_States_(Pantone).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800525"/>
            <a:ext cx="4038600" cy="2125313"/>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191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Microgrid Test Bed</a:t>
            </a:r>
            <a:endParaRPr lang="en-US" dirty="0"/>
          </a:p>
        </p:txBody>
      </p:sp>
      <p:sp>
        <p:nvSpPr>
          <p:cNvPr id="4" name="Content Placeholder 3"/>
          <p:cNvSpPr>
            <a:spLocks noGrp="1"/>
          </p:cNvSpPr>
          <p:nvPr>
            <p:ph sz="half" idx="1"/>
          </p:nvPr>
        </p:nvSpPr>
        <p:spPr>
          <a:xfrm>
            <a:off x="457200" y="1600200"/>
            <a:ext cx="4343400" cy="4876800"/>
          </a:xfrm>
        </p:spPr>
        <p:txBody>
          <a:bodyPr>
            <a:normAutofit fontScale="70000" lnSpcReduction="20000"/>
          </a:bodyPr>
          <a:lstStyle/>
          <a:p>
            <a:r>
              <a:rPr lang="en-US" dirty="0" smtClean="0"/>
              <a:t>The microgrid was operated in the Columbus Ohio area for American Electric Power (AEP).</a:t>
            </a:r>
          </a:p>
          <a:p>
            <a:endParaRPr lang="en-US" dirty="0"/>
          </a:p>
          <a:p>
            <a:r>
              <a:rPr lang="en-US" dirty="0" smtClean="0"/>
              <a:t>This microgrid was developed to test three key concepts:</a:t>
            </a:r>
          </a:p>
          <a:p>
            <a:pPr marL="914400" lvl="1" indent="-457200">
              <a:buFont typeface="+mj-lt"/>
              <a:buAutoNum type="arabicParenR"/>
            </a:pPr>
            <a:r>
              <a:rPr lang="en-US" dirty="0" smtClean="0"/>
              <a:t>The ability to seamlessly separate and reconnect to the electrical power system. </a:t>
            </a:r>
          </a:p>
          <a:p>
            <a:pPr marL="914400" lvl="1" indent="-457200">
              <a:buFont typeface="+mj-lt"/>
              <a:buAutoNum type="arabicParenR"/>
            </a:pPr>
            <a:r>
              <a:rPr lang="en-US" dirty="0" smtClean="0"/>
              <a:t>Develop protection methodologies that do not require the presence of high fault currents.</a:t>
            </a:r>
          </a:p>
          <a:p>
            <a:pPr marL="914400" lvl="1" indent="-457200">
              <a:buFont typeface="+mj-lt"/>
              <a:buAutoNum type="arabicParenR"/>
            </a:pPr>
            <a:r>
              <a:rPr lang="en-US" dirty="0" smtClean="0"/>
              <a:t>Voltage and frequency control without the need for high speed communications systems.</a:t>
            </a:r>
            <a:endParaRPr lang="en-US" dirty="0" smtClean="0"/>
          </a:p>
          <a:p>
            <a:endParaRPr lang="en-US" dirty="0" smtClean="0"/>
          </a:p>
          <a:p>
            <a:r>
              <a:rPr lang="en-US" dirty="0" smtClean="0"/>
              <a:t>The test best included three feeders, load banks, a induction motor, and three micro sources with heat recovery systems.</a:t>
            </a:r>
          </a:p>
          <a:p>
            <a:endParaRPr lang="en-US" dirty="0"/>
          </a:p>
          <a:p>
            <a:r>
              <a:rPr lang="en-US" dirty="0" smtClean="0"/>
              <a:t>Voltage and frequency control systems we operated as well as protective relays.</a:t>
            </a:r>
            <a:endParaRPr lang="en-US" dirty="0" smtClean="0"/>
          </a:p>
          <a:p>
            <a:endParaRPr lang="en-US" dirty="0" smtClean="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19</a:t>
            </a:fld>
            <a:endParaRPr lang="en-US"/>
          </a:p>
        </p:txBody>
      </p:sp>
      <p:sp>
        <p:nvSpPr>
          <p:cNvPr id="7" name="Rectangle 6"/>
          <p:cNvSpPr/>
          <p:nvPr/>
        </p:nvSpPr>
        <p:spPr>
          <a:xfrm rot="16200000">
            <a:off x="6271292" y="3253707"/>
            <a:ext cx="5198859" cy="215444"/>
          </a:xfrm>
          <a:prstGeom prst="rect">
            <a:avLst/>
          </a:prstGeom>
        </p:spPr>
        <p:txBody>
          <a:bodyPr wrap="none">
            <a:spAutoFit/>
          </a:bodyPr>
          <a:lstStyle/>
          <a:p>
            <a:r>
              <a:rPr lang="en-US" sz="800" dirty="0">
                <a:latin typeface="Times New Roman" pitchFamily="18" charset="0"/>
                <a:cs typeface="Times New Roman" pitchFamily="18" charset="0"/>
              </a:rPr>
              <a:t>R. H. </a:t>
            </a:r>
            <a:r>
              <a:rPr lang="en-US" sz="800" dirty="0" err="1" smtClean="0">
                <a:latin typeface="Times New Roman" pitchFamily="18" charset="0"/>
                <a:cs typeface="Times New Roman" pitchFamily="18" charset="0"/>
              </a:rPr>
              <a:t>Lasseter</a:t>
            </a:r>
            <a:r>
              <a:rPr lang="en-US" sz="800" dirty="0">
                <a:latin typeface="Times New Roman" pitchFamily="18" charset="0"/>
                <a:cs typeface="Times New Roman" pitchFamily="18" charset="0"/>
              </a:rPr>
              <a:t> </a:t>
            </a:r>
            <a:r>
              <a:rPr lang="en-US" sz="800" dirty="0" smtClean="0">
                <a:latin typeface="Times New Roman" pitchFamily="18" charset="0"/>
                <a:cs typeface="Times New Roman" pitchFamily="18" charset="0"/>
              </a:rPr>
              <a:t>et. </a:t>
            </a:r>
            <a:r>
              <a:rPr lang="en-US" sz="800" dirty="0">
                <a:latin typeface="Times New Roman" pitchFamily="18" charset="0"/>
                <a:cs typeface="Times New Roman" pitchFamily="18" charset="0"/>
              </a:rPr>
              <a:t>al, “CERTS Microgrid Laboratory Test Bed,” Submitted to IEEE Transactions on Power </a:t>
            </a:r>
            <a:r>
              <a:rPr lang="en-US" sz="800" dirty="0" smtClean="0">
                <a:latin typeface="Times New Roman" pitchFamily="18" charset="0"/>
                <a:cs typeface="Times New Roman" pitchFamily="18" charset="0"/>
              </a:rPr>
              <a:t>Delivery, 2010</a:t>
            </a:r>
            <a:endParaRPr lang="en-US" sz="800" dirty="0">
              <a:latin typeface="Times New Roman" pitchFamily="18" charset="0"/>
              <a:cs typeface="Times New Roman" pitchFamily="18" charset="0"/>
            </a:endParaRPr>
          </a:p>
        </p:txBody>
      </p:sp>
      <p:pic>
        <p:nvPicPr>
          <p:cNvPr id="10242" name="Picture 2" descr="C:\Users\d3p313\Desktop\aep-schematic.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63896"/>
            <a:ext cx="4038600" cy="319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442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Existing Microgrids</a:t>
            </a:r>
          </a:p>
          <a:p>
            <a:endParaRPr lang="en-US" dirty="0"/>
          </a:p>
          <a:p>
            <a:r>
              <a:rPr lang="en-US" dirty="0" smtClean="0"/>
              <a:t>Part 4: Microgrid Control</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2</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3545982"/>
      </p:ext>
    </p:extLst>
  </p:cSld>
  <p:clrMapOvr>
    <a:masterClrMapping/>
  </p:clrMapOvr>
  <mc:AlternateContent xmlns:mc="http://schemas.openxmlformats.org/markup-compatibility/2006">
    <mc:Choice xmlns:p14="http://schemas.microsoft.com/office/powerpoint/2010/main" Requires="p14">
      <p:transition spd="slow" p14:dur="2000" advTm="24736"/>
    </mc:Choice>
    <mc:Fallback>
      <p:transition spd="slow" advTm="24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Perfect </a:t>
            </a:r>
            <a:r>
              <a:rPr lang="en-US" dirty="0" smtClean="0"/>
              <a:t>Power </a:t>
            </a:r>
            <a:r>
              <a:rPr lang="en-US" dirty="0"/>
              <a:t>at the Illinois Institute of Technology</a:t>
            </a:r>
          </a:p>
        </p:txBody>
      </p:sp>
      <p:sp>
        <p:nvSpPr>
          <p:cNvPr id="3" name="Content Placeholder 2"/>
          <p:cNvSpPr>
            <a:spLocks noGrp="1"/>
          </p:cNvSpPr>
          <p:nvPr>
            <p:ph sz="half" idx="1"/>
          </p:nvPr>
        </p:nvSpPr>
        <p:spPr>
          <a:xfrm>
            <a:off x="457200" y="1600200"/>
            <a:ext cx="4038600" cy="4800600"/>
          </a:xfrm>
        </p:spPr>
        <p:txBody>
          <a:bodyPr>
            <a:normAutofit fontScale="55000" lnSpcReduction="20000"/>
          </a:bodyPr>
          <a:lstStyle/>
          <a:p>
            <a:r>
              <a:rPr lang="en-US" dirty="0" smtClean="0"/>
              <a:t>This system was deployed to address the fact that IIT has an average of 3 outages a year with their current infrastructure.</a:t>
            </a:r>
          </a:p>
          <a:p>
            <a:endParaRPr lang="en-US" dirty="0"/>
          </a:p>
          <a:p>
            <a:r>
              <a:rPr lang="en-US" dirty="0"/>
              <a:t>This is an example of an facility </a:t>
            </a:r>
            <a:r>
              <a:rPr lang="en-US" dirty="0" smtClean="0"/>
              <a:t>island that is supplied by more than 1 feeder.</a:t>
            </a:r>
            <a:endParaRPr lang="en-US" dirty="0" smtClean="0"/>
          </a:p>
          <a:p>
            <a:endParaRPr lang="en-US" dirty="0"/>
          </a:p>
          <a:p>
            <a:r>
              <a:rPr lang="en-US" dirty="0" smtClean="0"/>
              <a:t>The system includes:</a:t>
            </a:r>
          </a:p>
          <a:p>
            <a:pPr lvl="1"/>
            <a:r>
              <a:rPr lang="en-US" dirty="0" smtClean="0"/>
              <a:t>Seven </a:t>
            </a:r>
            <a:r>
              <a:rPr lang="en-US" dirty="0"/>
              <a:t>loops (colored lines</a:t>
            </a:r>
            <a:r>
              <a:rPr lang="en-US" dirty="0" smtClean="0"/>
              <a:t>).</a:t>
            </a:r>
            <a:endParaRPr lang="en-US" dirty="0" smtClean="0"/>
          </a:p>
          <a:p>
            <a:pPr lvl="1"/>
            <a:r>
              <a:rPr lang="en-US" dirty="0" smtClean="0"/>
              <a:t>Automated Switches </a:t>
            </a:r>
            <a:r>
              <a:rPr lang="en-US" dirty="0"/>
              <a:t>(small white boxes) to control the flow of </a:t>
            </a:r>
            <a:r>
              <a:rPr lang="en-US" dirty="0" smtClean="0"/>
              <a:t>electricity.</a:t>
            </a:r>
          </a:p>
          <a:p>
            <a:pPr lvl="1"/>
            <a:r>
              <a:rPr lang="en-US" dirty="0" smtClean="0"/>
              <a:t>PV units, wind turbines, flow batteries, and charging stations for electric vehicles.</a:t>
            </a:r>
            <a:endParaRPr lang="en-US" dirty="0" smtClean="0"/>
          </a:p>
          <a:p>
            <a:endParaRPr lang="en-US" dirty="0" smtClean="0"/>
          </a:p>
          <a:p>
            <a:r>
              <a:rPr lang="en-US" dirty="0" smtClean="0"/>
              <a:t>This system has automated reconfiguration </a:t>
            </a:r>
            <a:r>
              <a:rPr lang="en-US" dirty="0" err="1" smtClean="0"/>
              <a:t>cpabilities</a:t>
            </a:r>
            <a:r>
              <a:rPr lang="en-US" dirty="0" smtClean="0"/>
              <a:t>:</a:t>
            </a:r>
          </a:p>
          <a:p>
            <a:pPr lvl="1"/>
            <a:r>
              <a:rPr lang="en-US" dirty="0" smtClean="0"/>
              <a:t>In the event of an outage</a:t>
            </a:r>
            <a:r>
              <a:rPr lang="en-US" dirty="0" smtClean="0"/>
              <a:t>, </a:t>
            </a:r>
            <a:r>
              <a:rPr lang="en-US" dirty="0" smtClean="0"/>
              <a:t>switches </a:t>
            </a:r>
            <a:r>
              <a:rPr lang="en-US" dirty="0"/>
              <a:t>will automatically reroute power </a:t>
            </a:r>
            <a:r>
              <a:rPr lang="en-US" dirty="0" smtClean="0"/>
              <a:t>ensuring power delivery to other </a:t>
            </a:r>
            <a:r>
              <a:rPr lang="en-US" dirty="0" smtClean="0"/>
              <a:t>buildings.</a:t>
            </a:r>
            <a:endParaRPr lang="en-US" dirty="0" smtClean="0"/>
          </a:p>
          <a:p>
            <a:pPr lvl="1"/>
            <a:r>
              <a:rPr lang="en-US" dirty="0" smtClean="0"/>
              <a:t>IIT </a:t>
            </a:r>
            <a:r>
              <a:rPr lang="en-US" dirty="0" smtClean="0"/>
              <a:t>facility engineers </a:t>
            </a:r>
            <a:r>
              <a:rPr lang="en-US" dirty="0"/>
              <a:t>will be able to find the cause of the outage immediately and restore power much more </a:t>
            </a:r>
            <a:r>
              <a:rPr lang="en-US" dirty="0" smtClean="0"/>
              <a:t>quickly.</a:t>
            </a:r>
          </a:p>
          <a:p>
            <a:endParaRPr lang="en-US" dirty="0" smtClean="0"/>
          </a:p>
          <a:p>
            <a:r>
              <a:rPr lang="en-US" dirty="0" smtClean="0"/>
              <a:t>Benefits include:</a:t>
            </a:r>
          </a:p>
          <a:p>
            <a:pPr lvl="1"/>
            <a:r>
              <a:rPr lang="en-US" dirty="0"/>
              <a:t>50% peak demand reduction</a:t>
            </a:r>
          </a:p>
          <a:p>
            <a:pPr lvl="1"/>
            <a:r>
              <a:rPr lang="en-US" dirty="0"/>
              <a:t>20% permanent demand reduction</a:t>
            </a:r>
          </a:p>
          <a:p>
            <a:pPr lvl="1"/>
            <a:r>
              <a:rPr lang="en-US" dirty="0"/>
              <a:t>Cost avoidance and savings in outage cost</a:t>
            </a:r>
          </a:p>
          <a:p>
            <a:pPr lvl="1"/>
            <a:r>
              <a:rPr lang="en-US" dirty="0"/>
              <a:t>Deferral of planned substations</a:t>
            </a:r>
          </a:p>
          <a:p>
            <a:endParaRPr lang="en-US" dirty="0"/>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48200" y="2350569"/>
            <a:ext cx="4038600" cy="302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20</a:t>
            </a:fld>
            <a:endParaRPr lang="en-US"/>
          </a:p>
        </p:txBody>
      </p:sp>
      <p:sp>
        <p:nvSpPr>
          <p:cNvPr id="6" name="Rectangle 5"/>
          <p:cNvSpPr/>
          <p:nvPr/>
        </p:nvSpPr>
        <p:spPr>
          <a:xfrm>
            <a:off x="4923720" y="5257800"/>
            <a:ext cx="2670475" cy="307777"/>
          </a:xfrm>
          <a:prstGeom prst="rect">
            <a:avLst/>
          </a:prstGeom>
        </p:spPr>
        <p:txBody>
          <a:bodyPr wrap="none">
            <a:spAutoFit/>
          </a:bodyPr>
          <a:lstStyle/>
          <a:p>
            <a:r>
              <a:rPr lang="en-US" sz="1400" u="sng" dirty="0">
                <a:latin typeface="Times New Roman" pitchFamily="18" charset="0"/>
                <a:cs typeface="Times New Roman" pitchFamily="18" charset="0"/>
                <a:hlinkClick r:id="rId3"/>
              </a:rPr>
              <a:t>http://www.iit.edu/perfect_power</a:t>
            </a:r>
            <a:r>
              <a:rPr lang="en-US" sz="1400" u="sng" dirty="0" smtClean="0">
                <a:latin typeface="Times New Roman" pitchFamily="18" charset="0"/>
                <a:cs typeface="Times New Roman" pitchFamily="18" charset="0"/>
                <a:hlinkClick r:id="rId3"/>
              </a:rPr>
              <a:t>/</a:t>
            </a:r>
            <a:r>
              <a:rPr lang="en-US" sz="1400" u="sng" dirty="0" smtClean="0">
                <a:latin typeface="Times New Roman" pitchFamily="18" charset="0"/>
                <a:cs typeface="Times New Roman" pitchFamily="18" charset="0"/>
              </a:rPr>
              <a:t> </a:t>
            </a:r>
            <a:endParaRPr lang="en-US" sz="1400" u="sng" dirty="0">
              <a:latin typeface="Times New Roman" pitchFamily="18" charset="0"/>
              <a:cs typeface="Times New Roman" pitchFamily="18" charset="0"/>
            </a:endParaRPr>
          </a:p>
        </p:txBody>
      </p:sp>
    </p:spTree>
    <p:extLst>
      <p:ext uri="{BB962C8B-B14F-4D97-AF65-F5344CB8AC3E}">
        <p14:creationId xmlns:p14="http://schemas.microsoft.com/office/powerpoint/2010/main" val="2838038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Santa Rita Jail, California</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A facility deployment at the Santa Rita Jail and connected to Pacific Gas &amp; Electric.  </a:t>
            </a:r>
            <a:r>
              <a:rPr lang="en-US" dirty="0" smtClean="0"/>
              <a:t>5</a:t>
            </a:r>
            <a:r>
              <a:rPr lang="en-US" baseline="30000" dirty="0" smtClean="0"/>
              <a:t>th</a:t>
            </a:r>
            <a:r>
              <a:rPr lang="en-US" dirty="0" smtClean="0"/>
              <a:t> largest jail in the nation with 4,000 inmates.</a:t>
            </a:r>
          </a:p>
          <a:p>
            <a:endParaRPr lang="en-US" dirty="0"/>
          </a:p>
          <a:p>
            <a:r>
              <a:rPr lang="en-US" dirty="0" smtClean="0"/>
              <a:t>This is an example of an facility island.</a:t>
            </a:r>
            <a:endParaRPr lang="en-US" dirty="0" smtClean="0"/>
          </a:p>
          <a:p>
            <a:endParaRPr lang="en-US" dirty="0"/>
          </a:p>
          <a:p>
            <a:r>
              <a:rPr lang="en-US" dirty="0" smtClean="0"/>
              <a:t>Distributed resources include:</a:t>
            </a:r>
            <a:endParaRPr lang="en-US" dirty="0"/>
          </a:p>
          <a:p>
            <a:pPr lvl="1"/>
            <a:r>
              <a:rPr lang="en-US" dirty="0" smtClean="0"/>
              <a:t>1.2 </a:t>
            </a:r>
            <a:r>
              <a:rPr lang="en-US" dirty="0"/>
              <a:t>MW rooftop photovoltaic </a:t>
            </a:r>
            <a:r>
              <a:rPr lang="en-US" dirty="0" smtClean="0"/>
              <a:t>system.</a:t>
            </a:r>
          </a:p>
          <a:p>
            <a:pPr lvl="1"/>
            <a:r>
              <a:rPr lang="en-US" dirty="0" smtClean="0"/>
              <a:t>1 </a:t>
            </a:r>
            <a:r>
              <a:rPr lang="en-US" dirty="0"/>
              <a:t>MW molten carbonate </a:t>
            </a:r>
            <a:r>
              <a:rPr lang="en-US" dirty="0" smtClean="0"/>
              <a:t>fuel cell </a:t>
            </a:r>
            <a:r>
              <a:rPr lang="en-US" dirty="0" smtClean="0"/>
              <a:t>for combined </a:t>
            </a:r>
            <a:r>
              <a:rPr lang="en-US" dirty="0"/>
              <a:t>heat and power (CHP) </a:t>
            </a:r>
            <a:r>
              <a:rPr lang="en-US" dirty="0" smtClean="0"/>
              <a:t>operation.</a:t>
            </a:r>
            <a:endParaRPr lang="en-US" dirty="0"/>
          </a:p>
          <a:p>
            <a:pPr lvl="1"/>
            <a:r>
              <a:rPr lang="en-US" dirty="0" smtClean="0"/>
              <a:t>A 2 MW 4 MWh Li-ion battery.</a:t>
            </a:r>
            <a:endParaRPr lang="en-US" dirty="0" smtClean="0"/>
          </a:p>
          <a:p>
            <a:endParaRPr lang="en-US" dirty="0" smtClean="0"/>
          </a:p>
          <a:p>
            <a:r>
              <a:rPr lang="en-US" dirty="0" smtClean="0"/>
              <a:t>Designed capabilities:</a:t>
            </a:r>
          </a:p>
          <a:p>
            <a:pPr lvl="1"/>
            <a:r>
              <a:rPr lang="en-US" dirty="0" smtClean="0"/>
              <a:t>Peak load reduction of 15%.</a:t>
            </a:r>
          </a:p>
          <a:p>
            <a:pPr lvl="1"/>
            <a:r>
              <a:rPr lang="en-US" dirty="0" smtClean="0"/>
              <a:t>Ability to island and maintain critical operations during a blackout.</a:t>
            </a:r>
            <a:endParaRPr lang="en-US" dirty="0" smtClean="0"/>
          </a:p>
          <a:p>
            <a:endParaRPr lang="en-US" dirty="0" smtClean="0"/>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21</a:t>
            </a:fld>
            <a:endParaRPr lang="en-US"/>
          </a:p>
        </p:txBody>
      </p:sp>
      <p:sp>
        <p:nvSpPr>
          <p:cNvPr id="6" name="TextBox 5"/>
          <p:cNvSpPr txBox="1"/>
          <p:nvPr/>
        </p:nvSpPr>
        <p:spPr>
          <a:xfrm>
            <a:off x="762001" y="6106180"/>
            <a:ext cx="6934199" cy="523220"/>
          </a:xfrm>
          <a:prstGeom prst="rect">
            <a:avLst/>
          </a:prstGeom>
          <a:noFill/>
        </p:spPr>
        <p:txBody>
          <a:bodyPr wrap="square" rtlCol="0">
            <a:spAutoFit/>
          </a:bodyPr>
          <a:lstStyle/>
          <a:p>
            <a:r>
              <a:rPr lang="en-US" sz="1400" dirty="0">
                <a:latin typeface="Times New Roman" pitchFamily="18" charset="0"/>
                <a:cs typeface="Times New Roman" pitchFamily="18" charset="0"/>
              </a:rPr>
              <a:t>C. </a:t>
            </a:r>
            <a:r>
              <a:rPr lang="en-US" sz="1400" dirty="0" err="1">
                <a:latin typeface="Times New Roman" pitchFamily="18" charset="0"/>
                <a:cs typeface="Times New Roman" pitchFamily="18" charset="0"/>
              </a:rPr>
              <a:t>Marnay</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et. </a:t>
            </a:r>
            <a:r>
              <a:rPr lang="en-US" sz="1400" dirty="0">
                <a:latin typeface="Times New Roman" pitchFamily="18" charset="0"/>
                <a:cs typeface="Times New Roman" pitchFamily="18" charset="0"/>
              </a:rPr>
              <a:t>al, “A Green Prison: Santa Rita Jail Creeps Towards Zero Net Energy (ZNE),” ECEEE 2011 Summer </a:t>
            </a:r>
            <a:r>
              <a:rPr lang="en-US" sz="1400" dirty="0" smtClean="0">
                <a:latin typeface="Times New Roman" pitchFamily="18" charset="0"/>
                <a:cs typeface="Times New Roman" pitchFamily="18" charset="0"/>
              </a:rPr>
              <a:t>Study France, June 2011</a:t>
            </a:r>
            <a:endParaRPr lang="en-US" sz="1400" dirty="0">
              <a:latin typeface="Times New Roman" pitchFamily="18" charset="0"/>
              <a:cs typeface="Times New Roman" pitchFamily="18" charset="0"/>
            </a:endParaRPr>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629275" y="3067844"/>
            <a:ext cx="20764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483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Power Infrastructure Demonstration for Energy Reliability and Security (SPIDERS)</a:t>
            </a:r>
            <a:endParaRPr lang="en-US" dirty="0"/>
          </a:p>
        </p:txBody>
      </p:sp>
      <p:sp>
        <p:nvSpPr>
          <p:cNvPr id="3" name="Content Placeholder 2"/>
          <p:cNvSpPr>
            <a:spLocks noGrp="1"/>
          </p:cNvSpPr>
          <p:nvPr>
            <p:ph sz="half" idx="1"/>
          </p:nvPr>
        </p:nvSpPr>
        <p:spPr/>
        <p:txBody>
          <a:bodyPr>
            <a:normAutofit fontScale="55000" lnSpcReduction="20000"/>
          </a:bodyPr>
          <a:lstStyle/>
          <a:p>
            <a:r>
              <a:rPr lang="en-US" dirty="0" smtClean="0"/>
              <a:t>A joint projected between the U.S. Department of Energy and Department of Defense.</a:t>
            </a:r>
          </a:p>
          <a:p>
            <a:endParaRPr lang="en-US" dirty="0"/>
          </a:p>
          <a:p>
            <a:r>
              <a:rPr lang="en-US" dirty="0" smtClean="0"/>
              <a:t>The goal is to deploy cyber secure microgrid capabilities on military bases to ensure continuity of critical operations in the event of a blackout.</a:t>
            </a:r>
            <a:endParaRPr lang="en-US" dirty="0" smtClean="0"/>
          </a:p>
          <a:p>
            <a:endParaRPr lang="en-US" dirty="0"/>
          </a:p>
          <a:p>
            <a:r>
              <a:rPr lang="en-US" dirty="0" smtClean="0"/>
              <a:t>This is an example of an facility island that can be composed of multiple substations.</a:t>
            </a:r>
            <a:endParaRPr lang="en-US" dirty="0" smtClean="0"/>
          </a:p>
          <a:p>
            <a:endParaRPr lang="en-US" dirty="0"/>
          </a:p>
          <a:p>
            <a:r>
              <a:rPr lang="en-US" dirty="0" smtClean="0"/>
              <a:t>Distributed resources include:</a:t>
            </a:r>
            <a:endParaRPr lang="en-US" dirty="0"/>
          </a:p>
          <a:p>
            <a:pPr lvl="1"/>
            <a:r>
              <a:rPr lang="en-US" dirty="0" smtClean="0"/>
              <a:t>Solar PV</a:t>
            </a:r>
          </a:p>
          <a:p>
            <a:pPr lvl="1"/>
            <a:r>
              <a:rPr lang="en-US" dirty="0" smtClean="0"/>
              <a:t>Wind generation</a:t>
            </a:r>
            <a:endParaRPr lang="en-US" dirty="0"/>
          </a:p>
          <a:p>
            <a:pPr lvl="1"/>
            <a:r>
              <a:rPr lang="en-US" dirty="0" smtClean="0"/>
              <a:t>Batteries and electric vehicles</a:t>
            </a:r>
          </a:p>
          <a:p>
            <a:pPr lvl="1"/>
            <a:r>
              <a:rPr lang="en-US" dirty="0" smtClean="0"/>
              <a:t>Demand response</a:t>
            </a:r>
          </a:p>
          <a:p>
            <a:pPr lvl="1"/>
            <a:r>
              <a:rPr lang="en-US" dirty="0" smtClean="0"/>
              <a:t>Hydrogen facilities</a:t>
            </a:r>
          </a:p>
          <a:p>
            <a:pPr lvl="1"/>
            <a:r>
              <a:rPr lang="en-US" dirty="0" smtClean="0"/>
              <a:t>Volt-VAR optimization</a:t>
            </a:r>
            <a:endParaRPr lang="en-US" dirty="0" smtClean="0"/>
          </a:p>
          <a:p>
            <a:endParaRPr lang="en-US" dirty="0" smtClean="0"/>
          </a:p>
          <a:p>
            <a:r>
              <a:rPr lang="en-US" dirty="0" smtClean="0"/>
              <a:t>A major objective of this project is to add the beneficial capabilities of a microgrid while ensuring that the added equipment does not degrade the cyber security of the critical infrastructure.</a:t>
            </a:r>
            <a:endParaRPr lang="en-US" dirty="0" smtClean="0"/>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22</a:t>
            </a:fld>
            <a:endParaRPr lang="en-US"/>
          </a:p>
        </p:txBody>
      </p:sp>
      <p:pic>
        <p:nvPicPr>
          <p:cNvPr id="9"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20347"/>
            <a:ext cx="4038600" cy="268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7509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European Microgrid </a:t>
            </a:r>
            <a:r>
              <a:rPr lang="en-US" dirty="0" smtClean="0"/>
              <a:t>Implementations</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Laboratory </a:t>
            </a:r>
            <a:r>
              <a:rPr lang="en-US" dirty="0"/>
              <a:t>microgrid at </a:t>
            </a:r>
            <a:r>
              <a:rPr lang="en-US" dirty="0" smtClean="0"/>
              <a:t>National Technology University of Athens, Greece</a:t>
            </a:r>
          </a:p>
          <a:p>
            <a:endParaRPr lang="en-US" dirty="0"/>
          </a:p>
          <a:p>
            <a:r>
              <a:rPr lang="en-US" dirty="0" err="1" smtClean="0"/>
              <a:t>Kythnos</a:t>
            </a:r>
            <a:r>
              <a:rPr lang="en-US" dirty="0" smtClean="0"/>
              <a:t> island, </a:t>
            </a:r>
            <a:r>
              <a:rPr lang="en-US" dirty="0" smtClean="0"/>
              <a:t>Greece</a:t>
            </a:r>
          </a:p>
          <a:p>
            <a:endParaRPr lang="en-US" dirty="0" smtClean="0"/>
          </a:p>
          <a:p>
            <a:r>
              <a:rPr lang="en-US" dirty="0"/>
              <a:t>Mannheim-</a:t>
            </a:r>
            <a:r>
              <a:rPr lang="en-US" dirty="0" err="1"/>
              <a:t>Wallstadt</a:t>
            </a:r>
            <a:r>
              <a:rPr lang="en-US" dirty="0"/>
              <a:t>, </a:t>
            </a:r>
            <a:r>
              <a:rPr lang="en-US" dirty="0" smtClean="0"/>
              <a:t>Germany</a:t>
            </a:r>
          </a:p>
          <a:p>
            <a:endParaRPr lang="en-US" dirty="0"/>
          </a:p>
          <a:p>
            <a:r>
              <a:rPr lang="en-US" dirty="0" err="1"/>
              <a:t>Bronsbergen</a:t>
            </a:r>
            <a:r>
              <a:rPr lang="en-US" dirty="0"/>
              <a:t> Holiday Park</a:t>
            </a:r>
            <a:r>
              <a:rPr lang="en-US" dirty="0" smtClean="0"/>
              <a:t>, </a:t>
            </a:r>
            <a:r>
              <a:rPr lang="en-US" dirty="0"/>
              <a:t>Netherlands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23</a:t>
            </a:fld>
            <a:endParaRPr lang="en-US"/>
          </a:p>
        </p:txBody>
      </p:sp>
      <p:pic>
        <p:nvPicPr>
          <p:cNvPr id="11268" name="Picture 4" descr="C:\Users\d3p313\Desktop\800px-Flag_of_Europe.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17823"/>
            <a:ext cx="4038600" cy="26907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04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2700"/>
        </p:spPr>
        <p:txBody>
          <a:bodyPr/>
          <a:lstStyle/>
          <a:p>
            <a:r>
              <a:rPr lang="en-US" dirty="0" smtClean="0"/>
              <a:t>Laboratory </a:t>
            </a:r>
            <a:r>
              <a:rPr lang="en-US" dirty="0" smtClean="0"/>
              <a:t>Microgrid at </a:t>
            </a:r>
            <a:r>
              <a:rPr lang="en-US" dirty="0" smtClean="0"/>
              <a:t>National Technical University of Athens, </a:t>
            </a:r>
            <a:r>
              <a:rPr lang="en-US" dirty="0" smtClean="0"/>
              <a:t>Greece</a:t>
            </a:r>
            <a:endParaRPr lang="en-US" dirty="0"/>
          </a:p>
        </p:txBody>
      </p:sp>
      <p:sp>
        <p:nvSpPr>
          <p:cNvPr id="5" name="Content Placeholder 4"/>
          <p:cNvSpPr>
            <a:spLocks noGrp="1"/>
          </p:cNvSpPr>
          <p:nvPr>
            <p:ph sz="half" idx="1"/>
          </p:nvPr>
        </p:nvSpPr>
        <p:spPr/>
        <p:txBody>
          <a:bodyPr>
            <a:normAutofit fontScale="62500" lnSpcReduction="20000"/>
          </a:bodyPr>
          <a:lstStyle/>
          <a:p>
            <a:r>
              <a:rPr lang="en-US" dirty="0" smtClean="0"/>
              <a:t>This laboratory microgrid was constructed to test </a:t>
            </a:r>
            <a:r>
              <a:rPr lang="en-US" dirty="0" smtClean="0"/>
              <a:t>small-scale equipment and control strategies for </a:t>
            </a:r>
            <a:r>
              <a:rPr lang="en-US" dirty="0" smtClean="0"/>
              <a:t>microgrids.</a:t>
            </a:r>
            <a:endParaRPr lang="en-US" dirty="0" smtClean="0"/>
          </a:p>
          <a:p>
            <a:endParaRPr lang="en-US" dirty="0" smtClean="0"/>
          </a:p>
          <a:p>
            <a:r>
              <a:rPr lang="en-US" dirty="0"/>
              <a:t>Distributed resources include:</a:t>
            </a:r>
          </a:p>
          <a:p>
            <a:pPr lvl="1"/>
            <a:r>
              <a:rPr lang="en-US" dirty="0" smtClean="0"/>
              <a:t>2 electrical buses.</a:t>
            </a:r>
            <a:endParaRPr lang="en-US" dirty="0"/>
          </a:p>
          <a:p>
            <a:pPr lvl="1"/>
            <a:r>
              <a:rPr lang="en-US" dirty="0" smtClean="0"/>
              <a:t>Solar PV</a:t>
            </a:r>
          </a:p>
          <a:p>
            <a:pPr lvl="1"/>
            <a:r>
              <a:rPr lang="en-US" dirty="0" smtClean="0"/>
              <a:t>Wind generation</a:t>
            </a:r>
          </a:p>
          <a:p>
            <a:pPr lvl="1"/>
            <a:r>
              <a:rPr lang="en-US" dirty="0" smtClean="0"/>
              <a:t>Battery storage</a:t>
            </a:r>
          </a:p>
          <a:p>
            <a:pPr lvl="1"/>
            <a:r>
              <a:rPr lang="en-US" dirty="0" smtClean="0"/>
              <a:t>Controllable loads</a:t>
            </a:r>
            <a:endParaRPr lang="en-US" dirty="0"/>
          </a:p>
          <a:p>
            <a:endParaRPr lang="en-US" dirty="0" smtClean="0"/>
          </a:p>
          <a:p>
            <a:r>
              <a:rPr lang="en-US" dirty="0" smtClean="0"/>
              <a:t>Control was achieved by operating the battery to load balance and using droop curves for voltage control.</a:t>
            </a:r>
          </a:p>
          <a:p>
            <a:endParaRPr lang="en-US" dirty="0"/>
          </a:p>
          <a:p>
            <a:r>
              <a:rPr lang="en-US" dirty="0" smtClean="0"/>
              <a:t>The system could island and reconnect to the utility power system.</a:t>
            </a:r>
          </a:p>
          <a:p>
            <a:endParaRPr lang="en-US" dirty="0"/>
          </a:p>
          <a:p>
            <a:r>
              <a:rPr lang="en-US" dirty="0" smtClean="0"/>
              <a:t>A multi-agent control system was examined for operation of the system.</a:t>
            </a:r>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24</a:t>
            </a:fld>
            <a:endParaRPr lang="en-US"/>
          </a:p>
        </p:txBody>
      </p:sp>
      <p:sp>
        <p:nvSpPr>
          <p:cNvPr id="6" name="Rectangle 5"/>
          <p:cNvSpPr/>
          <p:nvPr/>
        </p:nvSpPr>
        <p:spPr>
          <a:xfrm>
            <a:off x="762000" y="6321623"/>
            <a:ext cx="7315200" cy="307777"/>
          </a:xfrm>
          <a:prstGeom prst="rect">
            <a:avLst/>
          </a:prstGeom>
        </p:spPr>
        <p:txBody>
          <a:bodyPr wrap="square">
            <a:spAutoFit/>
          </a:bodyPr>
          <a:lstStyle/>
          <a:p>
            <a:r>
              <a:rPr lang="en-US" sz="1400" dirty="0">
                <a:latin typeface="Times New Roman" pitchFamily="18" charset="0"/>
                <a:cs typeface="Times New Roman" pitchFamily="18" charset="0"/>
              </a:rPr>
              <a:t>B. </a:t>
            </a:r>
            <a:r>
              <a:rPr lang="en-US" sz="1400" dirty="0" err="1">
                <a:latin typeface="Times New Roman" pitchFamily="18" charset="0"/>
                <a:cs typeface="Times New Roman" pitchFamily="18" charset="0"/>
              </a:rPr>
              <a:t>Kroposki</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et. </a:t>
            </a:r>
            <a:r>
              <a:rPr lang="en-US" sz="1400" dirty="0">
                <a:latin typeface="Times New Roman" pitchFamily="18" charset="0"/>
                <a:cs typeface="Times New Roman" pitchFamily="18" charset="0"/>
              </a:rPr>
              <a:t>al, “Making microgrids </a:t>
            </a:r>
            <a:r>
              <a:rPr lang="en-US" sz="1400" dirty="0" smtClean="0">
                <a:latin typeface="Times New Roman" pitchFamily="18" charset="0"/>
                <a:cs typeface="Times New Roman" pitchFamily="18" charset="0"/>
              </a:rPr>
              <a:t>work” </a:t>
            </a:r>
            <a:r>
              <a:rPr lang="en-US" sz="1400" dirty="0">
                <a:latin typeface="Times New Roman" pitchFamily="18" charset="0"/>
                <a:cs typeface="Times New Roman" pitchFamily="18" charset="0"/>
              </a:rPr>
              <a:t>IEEE Power &amp; Energy Magazine, May/June 2008</a:t>
            </a:r>
          </a:p>
        </p:txBody>
      </p:sp>
      <p:pic>
        <p:nvPicPr>
          <p:cNvPr id="10"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3122" t="2448" r="3551" b="48776"/>
          <a:stretch/>
        </p:blipFill>
        <p:spPr bwMode="auto">
          <a:xfrm>
            <a:off x="4662941" y="1760905"/>
            <a:ext cx="4009118" cy="4204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9897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Kythnos</a:t>
            </a:r>
            <a:r>
              <a:rPr lang="en-US" dirty="0" smtClean="0"/>
              <a:t> Island, </a:t>
            </a:r>
            <a:r>
              <a:rPr lang="en-US" dirty="0" smtClean="0"/>
              <a:t>Greece</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This is a small single phase microgrid supplying power to 12 houses on the island of </a:t>
            </a:r>
            <a:r>
              <a:rPr lang="en-US" dirty="0" err="1" smtClean="0"/>
              <a:t>Kythnos</a:t>
            </a:r>
            <a:r>
              <a:rPr lang="en-US" dirty="0" smtClean="0"/>
              <a:t>.</a:t>
            </a:r>
          </a:p>
          <a:p>
            <a:endParaRPr lang="en-US" dirty="0"/>
          </a:p>
          <a:p>
            <a:r>
              <a:rPr lang="en-US" dirty="0" smtClean="0"/>
              <a:t>The microgrid</a:t>
            </a:r>
            <a:r>
              <a:rPr lang="en-US" dirty="0" smtClean="0"/>
              <a:t> was installed because the nearest MV line was 4 km away.</a:t>
            </a:r>
          </a:p>
          <a:p>
            <a:endParaRPr lang="en-US" dirty="0" smtClean="0"/>
          </a:p>
          <a:p>
            <a:r>
              <a:rPr lang="en-US" dirty="0"/>
              <a:t>Distributed resources include:</a:t>
            </a:r>
          </a:p>
          <a:p>
            <a:pPr lvl="1"/>
            <a:r>
              <a:rPr lang="en-US" dirty="0" smtClean="0"/>
              <a:t>Rooftop solar PV</a:t>
            </a:r>
          </a:p>
          <a:p>
            <a:pPr lvl="1"/>
            <a:r>
              <a:rPr lang="en-US" dirty="0" smtClean="0"/>
              <a:t>Small diesel generator</a:t>
            </a:r>
            <a:endParaRPr lang="en-US" dirty="0"/>
          </a:p>
          <a:p>
            <a:pPr lvl="1"/>
            <a:r>
              <a:rPr lang="en-US" dirty="0" smtClean="0"/>
              <a:t>Battery storage</a:t>
            </a:r>
          </a:p>
          <a:p>
            <a:pPr lvl="1"/>
            <a:r>
              <a:rPr lang="en-US" dirty="0" smtClean="0"/>
              <a:t>Potential for a small wind generator</a:t>
            </a:r>
            <a:endParaRPr lang="en-US" dirty="0"/>
          </a:p>
          <a:p>
            <a:endParaRPr lang="en-US" dirty="0" smtClean="0"/>
          </a:p>
          <a:p>
            <a:r>
              <a:rPr lang="en-US" dirty="0" smtClean="0"/>
              <a:t>Centralized and decentralized control systems are being examined.</a:t>
            </a:r>
            <a:endParaRPr lang="en-US" dirty="0"/>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648200" y="2509560"/>
            <a:ext cx="4038600" cy="2707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25</a:t>
            </a:fld>
            <a:endParaRPr lang="en-US"/>
          </a:p>
        </p:txBody>
      </p:sp>
      <p:sp>
        <p:nvSpPr>
          <p:cNvPr id="6" name="Rectangle 5"/>
          <p:cNvSpPr/>
          <p:nvPr/>
        </p:nvSpPr>
        <p:spPr>
          <a:xfrm>
            <a:off x="1219200" y="6231298"/>
            <a:ext cx="7010400" cy="307777"/>
          </a:xfrm>
          <a:prstGeom prst="rect">
            <a:avLst/>
          </a:prstGeom>
        </p:spPr>
        <p:txBody>
          <a:bodyPr wrap="square">
            <a:spAutoFit/>
          </a:bodyPr>
          <a:lstStyle/>
          <a:p>
            <a:r>
              <a:rPr lang="en-US" sz="1400" dirty="0">
                <a:latin typeface="Times New Roman" pitchFamily="18" charset="0"/>
                <a:cs typeface="Times New Roman" pitchFamily="18" charset="0"/>
              </a:rPr>
              <a:t>N. </a:t>
            </a:r>
            <a:r>
              <a:rPr lang="en-US" sz="1400" dirty="0" err="1">
                <a:latin typeface="Times New Roman" pitchFamily="18" charset="0"/>
                <a:cs typeface="Times New Roman" pitchFamily="18" charset="0"/>
              </a:rPr>
              <a:t>Hatziargyriou</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et. </a:t>
            </a:r>
            <a:r>
              <a:rPr lang="en-US" sz="1400" dirty="0">
                <a:latin typeface="Times New Roman" pitchFamily="18" charset="0"/>
                <a:cs typeface="Times New Roman" pitchFamily="18" charset="0"/>
              </a:rPr>
              <a:t>al, “Microgrids” IEEE Power &amp; Energy Magazine, July/August 2007</a:t>
            </a:r>
          </a:p>
        </p:txBody>
      </p:sp>
    </p:spTree>
    <p:extLst>
      <p:ext uri="{BB962C8B-B14F-4D97-AF65-F5344CB8AC3E}">
        <p14:creationId xmlns:p14="http://schemas.microsoft.com/office/powerpoint/2010/main" val="359337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Mannheim-</a:t>
            </a:r>
            <a:r>
              <a:rPr lang="en-US" dirty="0" err="1" smtClean="0"/>
              <a:t>Wallstadt</a:t>
            </a:r>
            <a:r>
              <a:rPr lang="en-US" dirty="0" smtClean="0"/>
              <a:t>, </a:t>
            </a:r>
            <a:r>
              <a:rPr lang="en-US" dirty="0" smtClean="0"/>
              <a:t>Germany</a:t>
            </a:r>
            <a:endParaRPr lang="en-US" dirty="0"/>
          </a:p>
        </p:txBody>
      </p:sp>
      <p:sp>
        <p:nvSpPr>
          <p:cNvPr id="3" name="Content Placeholder 2"/>
          <p:cNvSpPr>
            <a:spLocks noGrp="1"/>
          </p:cNvSpPr>
          <p:nvPr>
            <p:ph sz="half" idx="1"/>
          </p:nvPr>
        </p:nvSpPr>
        <p:spPr>
          <a:xfrm>
            <a:off x="457200" y="1600200"/>
            <a:ext cx="4038600" cy="4724400"/>
          </a:xfrm>
        </p:spPr>
        <p:txBody>
          <a:bodyPr>
            <a:normAutofit fontScale="62500" lnSpcReduction="20000"/>
          </a:bodyPr>
          <a:lstStyle/>
          <a:p>
            <a:r>
              <a:rPr lang="en-US" dirty="0" smtClean="0"/>
              <a:t>This was an intermeshed </a:t>
            </a:r>
            <a:r>
              <a:rPr lang="en-US" dirty="0" smtClean="0"/>
              <a:t>ring grid </a:t>
            </a:r>
            <a:r>
              <a:rPr lang="en-US" dirty="0"/>
              <a:t>structure </a:t>
            </a:r>
            <a:r>
              <a:rPr lang="en-US" dirty="0" smtClean="0"/>
              <a:t>connected </a:t>
            </a:r>
            <a:r>
              <a:rPr lang="en-US" dirty="0"/>
              <a:t>to 3 </a:t>
            </a:r>
            <a:r>
              <a:rPr lang="en-US" dirty="0" smtClean="0"/>
              <a:t>MV/LV transformers.</a:t>
            </a:r>
          </a:p>
          <a:p>
            <a:endParaRPr lang="en-US" dirty="0"/>
          </a:p>
          <a:p>
            <a:r>
              <a:rPr lang="en-US" dirty="0" smtClean="0"/>
              <a:t>This system is an example of an interconnected secondary island.</a:t>
            </a:r>
          </a:p>
          <a:p>
            <a:endParaRPr lang="en-US" dirty="0" smtClean="0"/>
          </a:p>
          <a:p>
            <a:r>
              <a:rPr lang="en-US" dirty="0"/>
              <a:t>Distributed resources include:</a:t>
            </a:r>
          </a:p>
          <a:p>
            <a:pPr lvl="1"/>
            <a:r>
              <a:rPr lang="en-US" dirty="0"/>
              <a:t>S</a:t>
            </a:r>
            <a:r>
              <a:rPr lang="en-US" dirty="0" smtClean="0"/>
              <a:t>olar </a:t>
            </a:r>
            <a:r>
              <a:rPr lang="en-US" dirty="0"/>
              <a:t>PV</a:t>
            </a:r>
          </a:p>
          <a:p>
            <a:pPr lvl="1"/>
            <a:r>
              <a:rPr lang="en-US" dirty="0" smtClean="0"/>
              <a:t>Combined Heat and Power (CHP)</a:t>
            </a:r>
            <a:endParaRPr lang="en-US" dirty="0"/>
          </a:p>
          <a:p>
            <a:pPr lvl="1"/>
            <a:r>
              <a:rPr lang="en-US" dirty="0" smtClean="0"/>
              <a:t>580 households</a:t>
            </a:r>
            <a:endParaRPr lang="en-US" dirty="0"/>
          </a:p>
          <a:p>
            <a:endParaRPr lang="en-US" dirty="0" smtClean="0"/>
          </a:p>
          <a:p>
            <a:r>
              <a:rPr lang="en-US" dirty="0" smtClean="0"/>
              <a:t>Encouraged </a:t>
            </a:r>
            <a:r>
              <a:rPr lang="en-US" dirty="0"/>
              <a:t>customers to shift loads to high solar generation </a:t>
            </a:r>
            <a:r>
              <a:rPr lang="en-US" dirty="0" smtClean="0"/>
              <a:t>periods</a:t>
            </a:r>
          </a:p>
          <a:p>
            <a:endParaRPr lang="en-US" dirty="0"/>
          </a:p>
          <a:p>
            <a:r>
              <a:rPr lang="en-US" dirty="0" smtClean="0"/>
              <a:t>Testing was conducted on transfer </a:t>
            </a:r>
            <a:r>
              <a:rPr lang="en-US" dirty="0"/>
              <a:t>between interconnected and islanding </a:t>
            </a:r>
            <a:r>
              <a:rPr lang="en-US" dirty="0" smtClean="0"/>
              <a:t>mode.</a:t>
            </a:r>
          </a:p>
          <a:p>
            <a:endParaRPr lang="en-US" dirty="0" smtClean="0"/>
          </a:p>
          <a:p>
            <a:r>
              <a:rPr lang="en-US" dirty="0" smtClean="0"/>
              <a:t>The system evaluated the capabilities of agent-based </a:t>
            </a:r>
            <a:r>
              <a:rPr lang="en-US" dirty="0" smtClean="0"/>
              <a:t>decentralized </a:t>
            </a:r>
            <a:r>
              <a:rPr lang="en-US" dirty="0" smtClean="0"/>
              <a:t>control.</a:t>
            </a:r>
            <a:endParaRPr lang="en-US" dirty="0" smtClean="0"/>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26</a:t>
            </a:fld>
            <a:endParaRPr lang="en-US"/>
          </a:p>
        </p:txBody>
      </p:sp>
      <p:sp>
        <p:nvSpPr>
          <p:cNvPr id="6" name="Rectangle 5"/>
          <p:cNvSpPr/>
          <p:nvPr/>
        </p:nvSpPr>
        <p:spPr>
          <a:xfrm>
            <a:off x="304800" y="6231298"/>
            <a:ext cx="7924800" cy="523220"/>
          </a:xfrm>
          <a:prstGeom prst="rect">
            <a:avLst/>
          </a:prstGeom>
        </p:spPr>
        <p:txBody>
          <a:bodyPr wrap="square">
            <a:spAutoFit/>
          </a:bodyPr>
          <a:lstStyle/>
          <a:p>
            <a:r>
              <a:rPr lang="en-US" sz="1400" dirty="0" smtClean="0">
                <a:latin typeface="Times New Roman" pitchFamily="18" charset="0"/>
                <a:cs typeface="Times New Roman" pitchFamily="18" charset="0"/>
              </a:rPr>
              <a:t>“Deliverable </a:t>
            </a:r>
            <a:r>
              <a:rPr lang="en-US" sz="1400" dirty="0">
                <a:latin typeface="Times New Roman" pitchFamily="18" charset="0"/>
                <a:cs typeface="Times New Roman" pitchFamily="18" charset="0"/>
              </a:rPr>
              <a:t>DF5: Report on Field Test for the Transfer between Interconnected and Islanding </a:t>
            </a:r>
            <a:r>
              <a:rPr lang="en-US" sz="1400" dirty="0" smtClean="0">
                <a:latin typeface="Times New Roman" pitchFamily="18" charset="0"/>
                <a:cs typeface="Times New Roman" pitchFamily="18" charset="0"/>
              </a:rPr>
              <a:t>Mode at </a:t>
            </a:r>
            <a:r>
              <a:rPr lang="en-US" sz="1400" dirty="0">
                <a:latin typeface="Times New Roman" pitchFamily="18" charset="0"/>
                <a:cs typeface="Times New Roman" pitchFamily="18" charset="0"/>
              </a:rPr>
              <a:t>the Ecological Settlement in Mannheim-</a:t>
            </a:r>
            <a:r>
              <a:rPr lang="en-US" sz="1400" dirty="0" err="1">
                <a:latin typeface="Times New Roman" pitchFamily="18" charset="0"/>
                <a:cs typeface="Times New Roman" pitchFamily="18" charset="0"/>
              </a:rPr>
              <a:t>Wallstadt</a:t>
            </a:r>
            <a:r>
              <a:rPr lang="en-US" sz="1400" dirty="0">
                <a:latin typeface="Times New Roman" pitchFamily="18" charset="0"/>
                <a:cs typeface="Times New Roman" pitchFamily="18" charset="0"/>
              </a:rPr>
              <a:t> (MVV</a:t>
            </a: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More Microgrids, December 2009</a:t>
            </a:r>
            <a:endParaRPr lang="en-US" sz="1400" dirty="0">
              <a:latin typeface="Times New Roman" pitchFamily="18" charset="0"/>
              <a:cs typeface="Times New Roman" pitchFamily="18" charset="0"/>
            </a:endParaRPr>
          </a:p>
        </p:txBody>
      </p:sp>
      <p:pic>
        <p:nvPicPr>
          <p:cNvPr id="8"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614668"/>
            <a:ext cx="4038600" cy="249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981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Bronsbergen</a:t>
            </a:r>
            <a:r>
              <a:rPr lang="en-US" dirty="0" smtClean="0"/>
              <a:t> Holiday Park, the Netherlands</a:t>
            </a:r>
            <a:endParaRPr lang="en-US" dirty="0"/>
          </a:p>
        </p:txBody>
      </p:sp>
      <p:sp>
        <p:nvSpPr>
          <p:cNvPr id="6" name="Content Placeholder 5"/>
          <p:cNvSpPr>
            <a:spLocks noGrp="1"/>
          </p:cNvSpPr>
          <p:nvPr>
            <p:ph sz="half" idx="1"/>
          </p:nvPr>
        </p:nvSpPr>
        <p:spPr/>
        <p:txBody>
          <a:bodyPr>
            <a:normAutofit fontScale="62500" lnSpcReduction="20000"/>
          </a:bodyPr>
          <a:lstStyle/>
          <a:p>
            <a:r>
              <a:rPr lang="en-US" dirty="0" smtClean="0"/>
              <a:t>This is a three-phase </a:t>
            </a:r>
            <a:r>
              <a:rPr lang="en-US" dirty="0"/>
              <a:t>400-V network, connected to a 10-kV medium-voltage </a:t>
            </a:r>
            <a:r>
              <a:rPr lang="en-US" dirty="0" smtClean="0"/>
              <a:t>network.</a:t>
            </a:r>
          </a:p>
          <a:p>
            <a:endParaRPr lang="en-US" dirty="0"/>
          </a:p>
          <a:p>
            <a:r>
              <a:rPr lang="en-US" dirty="0"/>
              <a:t>This system is an example of a an interconnected secondary island</a:t>
            </a:r>
            <a:r>
              <a:rPr lang="en-US" dirty="0" smtClean="0"/>
              <a:t>.  It should be noted that in Europe they make use of extensive secondary system in contrast to North America.</a:t>
            </a:r>
            <a:endParaRPr lang="en-US" dirty="0"/>
          </a:p>
          <a:p>
            <a:endParaRPr lang="en-US" dirty="0" smtClean="0"/>
          </a:p>
          <a:p>
            <a:r>
              <a:rPr lang="en-US" dirty="0" smtClean="0"/>
              <a:t>Distributed </a:t>
            </a:r>
            <a:r>
              <a:rPr lang="en-US" dirty="0"/>
              <a:t>resources include:</a:t>
            </a:r>
          </a:p>
          <a:p>
            <a:pPr lvl="1"/>
            <a:r>
              <a:rPr lang="en-US" dirty="0"/>
              <a:t>Solar PV</a:t>
            </a:r>
          </a:p>
          <a:p>
            <a:pPr lvl="1"/>
            <a:r>
              <a:rPr lang="en-US" dirty="0"/>
              <a:t>Combined Heat and Power (CHP</a:t>
            </a:r>
            <a:r>
              <a:rPr lang="en-US" dirty="0" smtClean="0"/>
              <a:t>)</a:t>
            </a:r>
          </a:p>
          <a:p>
            <a:pPr lvl="1"/>
            <a:r>
              <a:rPr lang="en-US" dirty="0" smtClean="0"/>
              <a:t>Battery storage</a:t>
            </a:r>
            <a:endParaRPr lang="en-US" dirty="0"/>
          </a:p>
          <a:p>
            <a:pPr lvl="1"/>
            <a:r>
              <a:rPr lang="en-US" dirty="0" smtClean="0"/>
              <a:t>210 cottages</a:t>
            </a:r>
            <a:endParaRPr lang="en-US" dirty="0"/>
          </a:p>
          <a:p>
            <a:endParaRPr lang="en-US" dirty="0" smtClean="0"/>
          </a:p>
          <a:p>
            <a:r>
              <a:rPr lang="en-US" dirty="0" smtClean="0"/>
              <a:t>Evaluation </a:t>
            </a:r>
            <a:r>
              <a:rPr lang="en-US" dirty="0"/>
              <a:t>of islanded operation, automatic </a:t>
            </a:r>
            <a:r>
              <a:rPr lang="en-US" dirty="0" smtClean="0"/>
              <a:t>isolation and </a:t>
            </a:r>
            <a:r>
              <a:rPr lang="en-US" dirty="0"/>
              <a:t>reconnection, fault </a:t>
            </a:r>
            <a:r>
              <a:rPr lang="en-US" dirty="0" smtClean="0"/>
              <a:t>level, </a:t>
            </a:r>
            <a:r>
              <a:rPr lang="en-US" dirty="0"/>
              <a:t>harmonic </a:t>
            </a:r>
            <a:r>
              <a:rPr lang="en-US" dirty="0" smtClean="0"/>
              <a:t>voltage distortion</a:t>
            </a:r>
            <a:r>
              <a:rPr lang="en-US" dirty="0"/>
              <a:t>, energy management </a:t>
            </a:r>
            <a:r>
              <a:rPr lang="en-US" dirty="0" smtClean="0"/>
              <a:t>and storage </a:t>
            </a:r>
            <a:r>
              <a:rPr lang="en-US" dirty="0"/>
              <a:t>lifetime </a:t>
            </a:r>
            <a:r>
              <a:rPr lang="en-US" dirty="0" smtClean="0"/>
              <a:t>optimization, </a:t>
            </a:r>
            <a:r>
              <a:rPr lang="en-US" dirty="0"/>
              <a:t>and </a:t>
            </a:r>
            <a:r>
              <a:rPr lang="en-US" dirty="0" smtClean="0"/>
              <a:t>converters parallel operation</a:t>
            </a:r>
            <a:endParaRPr lang="en-US" dirty="0"/>
          </a:p>
        </p:txBody>
      </p:sp>
      <p:pic>
        <p:nvPicPr>
          <p:cNvPr id="9"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1258" t="2134" r="2831" b="7903"/>
          <a:stretch/>
        </p:blipFill>
        <p:spPr bwMode="auto">
          <a:xfrm>
            <a:off x="4699000" y="2559049"/>
            <a:ext cx="3873500" cy="245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27</a:t>
            </a:fld>
            <a:endParaRPr lang="en-US"/>
          </a:p>
        </p:txBody>
      </p:sp>
      <p:sp>
        <p:nvSpPr>
          <p:cNvPr id="8" name="Rectangle 7"/>
          <p:cNvSpPr/>
          <p:nvPr/>
        </p:nvSpPr>
        <p:spPr>
          <a:xfrm>
            <a:off x="762000" y="6321623"/>
            <a:ext cx="7315200" cy="307777"/>
          </a:xfrm>
          <a:prstGeom prst="rect">
            <a:avLst/>
          </a:prstGeom>
        </p:spPr>
        <p:txBody>
          <a:bodyPr wrap="square">
            <a:spAutoFit/>
          </a:bodyPr>
          <a:lstStyle/>
          <a:p>
            <a:r>
              <a:rPr lang="en-US" sz="1400" dirty="0">
                <a:latin typeface="Times New Roman" pitchFamily="18" charset="0"/>
                <a:cs typeface="Times New Roman" pitchFamily="18" charset="0"/>
              </a:rPr>
              <a:t>B. </a:t>
            </a:r>
            <a:r>
              <a:rPr lang="en-US" sz="1400" dirty="0" err="1">
                <a:latin typeface="Times New Roman" pitchFamily="18" charset="0"/>
                <a:cs typeface="Times New Roman" pitchFamily="18" charset="0"/>
              </a:rPr>
              <a:t>Kroposki</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et. </a:t>
            </a:r>
            <a:r>
              <a:rPr lang="en-US" sz="1400" dirty="0">
                <a:latin typeface="Times New Roman" pitchFamily="18" charset="0"/>
                <a:cs typeface="Times New Roman" pitchFamily="18" charset="0"/>
              </a:rPr>
              <a:t>al, “Making microgrids </a:t>
            </a:r>
            <a:r>
              <a:rPr lang="en-US" sz="1400" dirty="0" smtClean="0">
                <a:latin typeface="Times New Roman" pitchFamily="18" charset="0"/>
                <a:cs typeface="Times New Roman" pitchFamily="18" charset="0"/>
              </a:rPr>
              <a:t>work” </a:t>
            </a:r>
            <a:r>
              <a:rPr lang="en-US" sz="1400" dirty="0">
                <a:latin typeface="Times New Roman" pitchFamily="18" charset="0"/>
                <a:cs typeface="Times New Roman" pitchFamily="18" charset="0"/>
              </a:rPr>
              <a:t>IEEE Power &amp; Energy Magazine, May/June 2008</a:t>
            </a:r>
          </a:p>
        </p:txBody>
      </p:sp>
    </p:spTree>
    <p:extLst>
      <p:ext uri="{BB962C8B-B14F-4D97-AF65-F5344CB8AC3E}">
        <p14:creationId xmlns:p14="http://schemas.microsoft.com/office/powerpoint/2010/main" val="2182408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Japanese Microgrid </a:t>
            </a:r>
            <a:r>
              <a:rPr lang="en-US" dirty="0" smtClean="0"/>
              <a:t>Implementations</a:t>
            </a:r>
            <a:endParaRPr lang="en-US" dirty="0"/>
          </a:p>
        </p:txBody>
      </p:sp>
      <p:sp>
        <p:nvSpPr>
          <p:cNvPr id="3" name="Content Placeholder 2"/>
          <p:cNvSpPr>
            <a:spLocks noGrp="1"/>
          </p:cNvSpPr>
          <p:nvPr>
            <p:ph sz="half" idx="1"/>
          </p:nvPr>
        </p:nvSpPr>
        <p:spPr/>
        <p:txBody>
          <a:bodyPr>
            <a:normAutofit/>
          </a:bodyPr>
          <a:lstStyle/>
          <a:p>
            <a:endParaRPr lang="en-US" dirty="0" smtClean="0"/>
          </a:p>
          <a:p>
            <a:endParaRPr lang="en-US" dirty="0"/>
          </a:p>
          <a:p>
            <a:r>
              <a:rPr lang="en-US" dirty="0" smtClean="0"/>
              <a:t>Aichi Microgrid</a:t>
            </a:r>
          </a:p>
          <a:p>
            <a:endParaRPr lang="en-US" dirty="0"/>
          </a:p>
          <a:p>
            <a:r>
              <a:rPr lang="en-US" dirty="0" smtClean="0"/>
              <a:t>Hachinohe Microgrid</a:t>
            </a:r>
          </a:p>
          <a:p>
            <a:endParaRPr lang="en-US" dirty="0" smtClean="0"/>
          </a:p>
          <a:p>
            <a:r>
              <a:rPr lang="en-US" dirty="0" smtClean="0"/>
              <a:t>Sendai Microgrid</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28</a:t>
            </a:fld>
            <a:endParaRPr lang="en-US"/>
          </a:p>
        </p:txBody>
      </p:sp>
      <p:pic>
        <p:nvPicPr>
          <p:cNvPr id="13314" name="Picture 2" descr="C:\Users\d3p313\Desktop\800px-Flag_of_Japan.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17823"/>
            <a:ext cx="4038600" cy="269071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435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Aichi Microgrid, Japan</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a:t>Control systems for matching energy demand and supply for microgrid </a:t>
            </a:r>
            <a:r>
              <a:rPr lang="en-US" dirty="0" smtClean="0"/>
              <a:t>operation.</a:t>
            </a:r>
          </a:p>
          <a:p>
            <a:endParaRPr lang="en-US" dirty="0" smtClean="0"/>
          </a:p>
          <a:p>
            <a:r>
              <a:rPr lang="en-US" dirty="0" smtClean="0"/>
              <a:t>This </a:t>
            </a:r>
            <a:r>
              <a:rPr lang="en-US" dirty="0"/>
              <a:t>system is an example </a:t>
            </a:r>
            <a:r>
              <a:rPr lang="en-US" dirty="0" smtClean="0"/>
              <a:t>of a facility island.</a:t>
            </a:r>
            <a:endParaRPr lang="en-US" dirty="0"/>
          </a:p>
          <a:p>
            <a:endParaRPr lang="en-US" dirty="0"/>
          </a:p>
          <a:p>
            <a:r>
              <a:rPr lang="en-US" dirty="0"/>
              <a:t>Distributed resources include:</a:t>
            </a:r>
          </a:p>
          <a:p>
            <a:pPr lvl="1"/>
            <a:r>
              <a:rPr lang="en-US" dirty="0" smtClean="0"/>
              <a:t>Molten carbonate and solid oxide fuel cells</a:t>
            </a:r>
          </a:p>
          <a:p>
            <a:pPr lvl="1"/>
            <a:r>
              <a:rPr lang="en-US" dirty="0" smtClean="0"/>
              <a:t>Multi-crystal, amorphous silicon, and single crystal Solar PV </a:t>
            </a:r>
            <a:endParaRPr lang="en-US" dirty="0"/>
          </a:p>
          <a:p>
            <a:pPr lvl="1"/>
            <a:r>
              <a:rPr lang="en-US" dirty="0" smtClean="0"/>
              <a:t>NAS battery storage</a:t>
            </a:r>
            <a:endParaRPr lang="en-US" dirty="0"/>
          </a:p>
          <a:p>
            <a:pPr lvl="1"/>
            <a:r>
              <a:rPr lang="en-US" dirty="0"/>
              <a:t>210 cottages</a:t>
            </a:r>
          </a:p>
          <a:p>
            <a:endParaRPr lang="en-US" dirty="0"/>
          </a:p>
          <a:p>
            <a:r>
              <a:rPr lang="en-US" dirty="0" smtClean="0"/>
              <a:t>Examination of control algorithms for load generation balance were examined.</a:t>
            </a:r>
          </a:p>
          <a:p>
            <a:endParaRPr lang="en-US" dirty="0" smtClean="0"/>
          </a:p>
          <a:p>
            <a:r>
              <a:rPr lang="en-US" dirty="0" smtClean="0"/>
              <a:t>Load-generation </a:t>
            </a:r>
            <a:r>
              <a:rPr lang="en-US" dirty="0" smtClean="0"/>
              <a:t>balancing was maintained </a:t>
            </a:r>
            <a:r>
              <a:rPr lang="en-US" dirty="0"/>
              <a:t>at 3% for as short as </a:t>
            </a:r>
            <a:r>
              <a:rPr lang="en-US" dirty="0" smtClean="0"/>
              <a:t>10-minute </a:t>
            </a:r>
            <a:r>
              <a:rPr lang="en-US" dirty="0" smtClean="0"/>
              <a:t>intervals.</a:t>
            </a:r>
            <a:endParaRPr lang="en-US" dirty="0" smtClean="0"/>
          </a:p>
        </p:txBody>
      </p:sp>
      <p:pic>
        <p:nvPicPr>
          <p:cNvPr id="8"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043" t="1653" r="1573" b="6105"/>
          <a:stretch/>
        </p:blipFill>
        <p:spPr bwMode="auto">
          <a:xfrm>
            <a:off x="4730750" y="2432050"/>
            <a:ext cx="389255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29</a:t>
            </a:fld>
            <a:endParaRPr lang="en-US"/>
          </a:p>
        </p:txBody>
      </p:sp>
      <p:sp>
        <p:nvSpPr>
          <p:cNvPr id="6" name="Rectangle 5"/>
          <p:cNvSpPr/>
          <p:nvPr/>
        </p:nvSpPr>
        <p:spPr>
          <a:xfrm>
            <a:off x="762000" y="6321623"/>
            <a:ext cx="7315200" cy="307777"/>
          </a:xfrm>
          <a:prstGeom prst="rect">
            <a:avLst/>
          </a:prstGeom>
        </p:spPr>
        <p:txBody>
          <a:bodyPr wrap="square">
            <a:spAutoFit/>
          </a:bodyPr>
          <a:lstStyle/>
          <a:p>
            <a:r>
              <a:rPr lang="en-US" sz="1400" dirty="0">
                <a:latin typeface="Times New Roman" pitchFamily="18" charset="0"/>
                <a:cs typeface="Times New Roman" pitchFamily="18" charset="0"/>
              </a:rPr>
              <a:t>B. </a:t>
            </a:r>
            <a:r>
              <a:rPr lang="en-US" sz="1400" dirty="0" err="1">
                <a:latin typeface="Times New Roman" pitchFamily="18" charset="0"/>
                <a:cs typeface="Times New Roman" pitchFamily="18" charset="0"/>
              </a:rPr>
              <a:t>Kroposki</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et. </a:t>
            </a:r>
            <a:r>
              <a:rPr lang="en-US" sz="1400" dirty="0">
                <a:latin typeface="Times New Roman" pitchFamily="18" charset="0"/>
                <a:cs typeface="Times New Roman" pitchFamily="18" charset="0"/>
              </a:rPr>
              <a:t>al, “Making microgrids </a:t>
            </a:r>
            <a:r>
              <a:rPr lang="en-US" sz="1400" dirty="0" smtClean="0">
                <a:latin typeface="Times New Roman" pitchFamily="18" charset="0"/>
                <a:cs typeface="Times New Roman" pitchFamily="18" charset="0"/>
              </a:rPr>
              <a:t>work” </a:t>
            </a:r>
            <a:r>
              <a:rPr lang="en-US" sz="1400" dirty="0">
                <a:latin typeface="Times New Roman" pitchFamily="18" charset="0"/>
                <a:cs typeface="Times New Roman" pitchFamily="18" charset="0"/>
              </a:rPr>
              <a:t>IEEE Power &amp; Energy Magazine, May/June 2008</a:t>
            </a:r>
          </a:p>
        </p:txBody>
      </p:sp>
    </p:spTree>
    <p:extLst>
      <p:ext uri="{BB962C8B-B14F-4D97-AF65-F5344CB8AC3E}">
        <p14:creationId xmlns:p14="http://schemas.microsoft.com/office/powerpoint/2010/main" val="321462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a:t>
            </a:r>
            <a:r>
              <a:rPr lang="en-US" dirty="0" smtClean="0"/>
              <a:t>1: Microgrid Overview</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a:t>
            </a:fld>
            <a:endParaRPr lang="en-US" dirty="0"/>
          </a:p>
        </p:txBody>
      </p:sp>
      <p:pic>
        <p:nvPicPr>
          <p:cNvPr id="21506" name="Picture 2" descr="C:\PNNL Work\Current Projects\FOA-152 WSU\Photos\Distributed Generation\IMG_0217.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PNNL Work\Current Projects\FOA-152 WSU\Photos\Distributed Generation\IMG_021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5317049"/>
      </p:ext>
    </p:extLst>
  </p:cSld>
  <p:clrMapOvr>
    <a:masterClrMapping/>
  </p:clrMapOvr>
  <mc:AlternateContent xmlns:mc="http://schemas.openxmlformats.org/markup-compatibility/2006">
    <mc:Choice xmlns:p14="http://schemas.microsoft.com/office/powerpoint/2010/main" Requires="p14">
      <p:transition spd="slow" p14:dur="2000" advTm="5253"/>
    </mc:Choice>
    <mc:Fallback>
      <p:transition spd="slow" advTm="5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Hachinohe Microgrid, Japan</a:t>
            </a:r>
            <a:endParaRPr lang="en-US" dirty="0"/>
          </a:p>
        </p:txBody>
      </p:sp>
      <p:sp>
        <p:nvSpPr>
          <p:cNvPr id="5" name="Content Placeholder 4"/>
          <p:cNvSpPr>
            <a:spLocks noGrp="1"/>
          </p:cNvSpPr>
          <p:nvPr>
            <p:ph sz="half" idx="1"/>
          </p:nvPr>
        </p:nvSpPr>
        <p:spPr/>
        <p:txBody>
          <a:bodyPr>
            <a:normAutofit fontScale="55000" lnSpcReduction="20000"/>
          </a:bodyPr>
          <a:lstStyle/>
          <a:p>
            <a:r>
              <a:rPr lang="en-US" dirty="0" smtClean="0"/>
              <a:t>A 5 km long distribution line was constructed to connect the microgrid to the electrical power system.  The system connects a sewage plant as well as 4 schools together.</a:t>
            </a:r>
            <a:endParaRPr lang="en-US" dirty="0" smtClean="0"/>
          </a:p>
          <a:p>
            <a:endParaRPr lang="en-US" dirty="0" smtClean="0"/>
          </a:p>
          <a:p>
            <a:r>
              <a:rPr lang="en-US" dirty="0" smtClean="0"/>
              <a:t>This </a:t>
            </a:r>
            <a:r>
              <a:rPr lang="en-US" dirty="0"/>
              <a:t>system is an example </a:t>
            </a:r>
            <a:r>
              <a:rPr lang="en-US" dirty="0" smtClean="0"/>
              <a:t>of a lateral </a:t>
            </a:r>
            <a:r>
              <a:rPr lang="en-US" dirty="0"/>
              <a:t>island.</a:t>
            </a:r>
          </a:p>
          <a:p>
            <a:pPr marL="0" indent="0">
              <a:buNone/>
            </a:pPr>
            <a:endParaRPr lang="en-US" dirty="0"/>
          </a:p>
          <a:p>
            <a:r>
              <a:rPr lang="en-US" dirty="0" smtClean="0"/>
              <a:t>Distributed </a:t>
            </a:r>
            <a:r>
              <a:rPr lang="en-US" dirty="0"/>
              <a:t>resources include:</a:t>
            </a:r>
          </a:p>
          <a:p>
            <a:pPr lvl="1"/>
            <a:r>
              <a:rPr lang="en-US" dirty="0" smtClean="0"/>
              <a:t>Solar PV</a:t>
            </a:r>
          </a:p>
          <a:p>
            <a:pPr lvl="1"/>
            <a:r>
              <a:rPr lang="en-US" dirty="0" smtClean="0"/>
              <a:t>Wind generation</a:t>
            </a:r>
          </a:p>
          <a:p>
            <a:pPr lvl="1"/>
            <a:r>
              <a:rPr lang="en-US" dirty="0" smtClean="0"/>
              <a:t>Bio generation</a:t>
            </a:r>
            <a:endParaRPr lang="en-US" dirty="0"/>
          </a:p>
          <a:p>
            <a:pPr lvl="1"/>
            <a:r>
              <a:rPr lang="en-US" dirty="0" smtClean="0"/>
              <a:t>4 schools and water authority are connect on line</a:t>
            </a:r>
            <a:endParaRPr lang="en-US" dirty="0"/>
          </a:p>
          <a:p>
            <a:pPr marL="0" indent="0">
              <a:buNone/>
            </a:pPr>
            <a:endParaRPr lang="en-US" dirty="0"/>
          </a:p>
          <a:p>
            <a:r>
              <a:rPr lang="en-US" dirty="0" smtClean="0"/>
              <a:t>Weekly </a:t>
            </a:r>
            <a:r>
              <a:rPr lang="en-US" dirty="0"/>
              <a:t>supply and </a:t>
            </a:r>
            <a:r>
              <a:rPr lang="en-US" dirty="0" smtClean="0"/>
              <a:t>demand planning</a:t>
            </a:r>
            <a:r>
              <a:rPr lang="en-US" dirty="0"/>
              <a:t>, economic dispatch control </a:t>
            </a:r>
            <a:r>
              <a:rPr lang="en-US" dirty="0" smtClean="0"/>
              <a:t>every </a:t>
            </a:r>
            <a:r>
              <a:rPr lang="en-US" dirty="0" smtClean="0"/>
              <a:t>6 </a:t>
            </a:r>
            <a:r>
              <a:rPr lang="en-US" dirty="0"/>
              <a:t>minutes</a:t>
            </a:r>
            <a:r>
              <a:rPr lang="en-US" dirty="0" smtClean="0"/>
              <a:t>, and </a:t>
            </a:r>
            <a:r>
              <a:rPr lang="en-US" dirty="0"/>
              <a:t>second-by-second power flow control at </a:t>
            </a:r>
            <a:r>
              <a:rPr lang="en-US" dirty="0" smtClean="0"/>
              <a:t>interconnection</a:t>
            </a:r>
          </a:p>
          <a:p>
            <a:endParaRPr lang="en-US" dirty="0" smtClean="0"/>
          </a:p>
          <a:p>
            <a:r>
              <a:rPr lang="en-US" dirty="0" smtClean="0"/>
              <a:t>3</a:t>
            </a:r>
            <a:r>
              <a:rPr lang="en-US" dirty="0"/>
              <a:t>% </a:t>
            </a:r>
            <a:r>
              <a:rPr lang="en-US" dirty="0" smtClean="0"/>
              <a:t>balancing </a:t>
            </a:r>
            <a:r>
              <a:rPr lang="en-US" dirty="0" smtClean="0"/>
              <a:t>error, over 6 minute time frame, </a:t>
            </a:r>
            <a:r>
              <a:rPr lang="en-US" dirty="0" smtClean="0"/>
              <a:t>during </a:t>
            </a:r>
            <a:r>
              <a:rPr lang="en-US" dirty="0"/>
              <a:t>99.99% of the system’s </a:t>
            </a:r>
            <a:r>
              <a:rPr lang="en-US" dirty="0" smtClean="0"/>
              <a:t>operational time</a:t>
            </a:r>
          </a:p>
          <a:p>
            <a:endParaRPr lang="en-US" dirty="0" smtClean="0"/>
          </a:p>
          <a:p>
            <a:r>
              <a:rPr lang="en-US" dirty="0" smtClean="0"/>
              <a:t>During a 1 week outage phase imbalances were manages with the PV inverters.</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30</a:t>
            </a:fld>
            <a:endParaRPr lang="en-US"/>
          </a:p>
        </p:txBody>
      </p:sp>
      <p:sp>
        <p:nvSpPr>
          <p:cNvPr id="6" name="Rectangle 5"/>
          <p:cNvSpPr/>
          <p:nvPr/>
        </p:nvSpPr>
        <p:spPr>
          <a:xfrm>
            <a:off x="762000" y="6321623"/>
            <a:ext cx="7315200" cy="307777"/>
          </a:xfrm>
          <a:prstGeom prst="rect">
            <a:avLst/>
          </a:prstGeom>
        </p:spPr>
        <p:txBody>
          <a:bodyPr wrap="square">
            <a:spAutoFit/>
          </a:bodyPr>
          <a:lstStyle/>
          <a:p>
            <a:r>
              <a:rPr lang="en-US" sz="1400" dirty="0">
                <a:latin typeface="Times New Roman" pitchFamily="18" charset="0"/>
                <a:cs typeface="Times New Roman" pitchFamily="18" charset="0"/>
              </a:rPr>
              <a:t>B. </a:t>
            </a:r>
            <a:r>
              <a:rPr lang="en-US" sz="1400" dirty="0" err="1">
                <a:latin typeface="Times New Roman" pitchFamily="18" charset="0"/>
                <a:cs typeface="Times New Roman" pitchFamily="18" charset="0"/>
              </a:rPr>
              <a:t>Kroposki</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et. </a:t>
            </a:r>
            <a:r>
              <a:rPr lang="en-US" sz="1400" dirty="0">
                <a:latin typeface="Times New Roman" pitchFamily="18" charset="0"/>
                <a:cs typeface="Times New Roman" pitchFamily="18" charset="0"/>
              </a:rPr>
              <a:t>al, “Making microgrids </a:t>
            </a:r>
            <a:r>
              <a:rPr lang="en-US" sz="1400" dirty="0" smtClean="0">
                <a:latin typeface="Times New Roman" pitchFamily="18" charset="0"/>
                <a:cs typeface="Times New Roman" pitchFamily="18" charset="0"/>
              </a:rPr>
              <a:t>work” </a:t>
            </a:r>
            <a:r>
              <a:rPr lang="en-US" sz="1400" dirty="0">
                <a:latin typeface="Times New Roman" pitchFamily="18" charset="0"/>
                <a:cs typeface="Times New Roman" pitchFamily="18" charset="0"/>
              </a:rPr>
              <a:t>IEEE Power &amp; Energy Magazine, May/June 2008</a:t>
            </a:r>
          </a:p>
        </p:txBody>
      </p:sp>
      <p:pic>
        <p:nvPicPr>
          <p:cNvPr id="9"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750" t="5403" r="1521" b="7156"/>
          <a:stretch/>
        </p:blipFill>
        <p:spPr bwMode="auto">
          <a:xfrm>
            <a:off x="4648200" y="2522112"/>
            <a:ext cx="4038600" cy="268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972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Microgrid, </a:t>
            </a:r>
            <a:r>
              <a:rPr lang="en-US" dirty="0" smtClean="0"/>
              <a:t>Japan</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This is a microgrid in the area of Sendai Japan that interconnects a high school, a medical school, and a water treatment plant.</a:t>
            </a:r>
          </a:p>
          <a:p>
            <a:endParaRPr lang="en-US" dirty="0" smtClean="0"/>
          </a:p>
          <a:p>
            <a:r>
              <a:rPr lang="en-US" dirty="0"/>
              <a:t>This system is an example of a </a:t>
            </a:r>
            <a:r>
              <a:rPr lang="en-US" dirty="0" smtClean="0"/>
              <a:t>facility island at Tohoku Fukushi University.</a:t>
            </a:r>
            <a:endParaRPr lang="en-US" dirty="0"/>
          </a:p>
          <a:p>
            <a:pPr marL="0" indent="0">
              <a:buNone/>
            </a:pPr>
            <a:endParaRPr lang="en-US" dirty="0"/>
          </a:p>
          <a:p>
            <a:r>
              <a:rPr lang="en-US" dirty="0"/>
              <a:t>Distributed resources include:</a:t>
            </a:r>
          </a:p>
          <a:p>
            <a:pPr lvl="1"/>
            <a:r>
              <a:rPr lang="en-US" dirty="0"/>
              <a:t>Solar PV</a:t>
            </a:r>
          </a:p>
          <a:p>
            <a:pPr lvl="1"/>
            <a:r>
              <a:rPr lang="en-US" dirty="0" smtClean="0"/>
              <a:t>Fuel cells</a:t>
            </a:r>
            <a:endParaRPr lang="en-US" dirty="0"/>
          </a:p>
          <a:p>
            <a:pPr lvl="1"/>
            <a:r>
              <a:rPr lang="en-US" dirty="0" smtClean="0"/>
              <a:t>Natural gas micro turbines</a:t>
            </a:r>
          </a:p>
          <a:p>
            <a:pPr lvl="1"/>
            <a:r>
              <a:rPr lang="en-US" dirty="0" smtClean="0"/>
              <a:t>Combines Heat and Power (CHP) from the fuel cells and micro turbines is used for heating.</a:t>
            </a:r>
            <a:endParaRPr lang="en-US" dirty="0"/>
          </a:p>
          <a:p>
            <a:endParaRPr lang="en-US" dirty="0" smtClean="0"/>
          </a:p>
          <a:p>
            <a:r>
              <a:rPr lang="en-US" dirty="0" smtClean="0"/>
              <a:t>During the October 26</a:t>
            </a:r>
            <a:r>
              <a:rPr lang="en-US" baseline="30000" dirty="0" smtClean="0"/>
              <a:t>th</a:t>
            </a:r>
            <a:r>
              <a:rPr lang="en-US" dirty="0" smtClean="0"/>
              <a:t> 2011 9.0 magnitude earthquake and subsequent  tsunami, the Sendai microgrid remained in operation when the majority of the local power systems failed.</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31</a:t>
            </a:fld>
            <a:endParaRPr lang="en-US"/>
          </a:p>
        </p:txBody>
      </p:sp>
      <p:pic>
        <p:nvPicPr>
          <p:cNvPr id="7"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362624"/>
            <a:ext cx="4038600" cy="3001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3240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Canadian Microgrid </a:t>
            </a:r>
            <a:r>
              <a:rPr lang="en-US" dirty="0" smtClean="0"/>
              <a:t>Implementations</a:t>
            </a:r>
            <a:endParaRPr lang="en-US" dirty="0"/>
          </a:p>
        </p:txBody>
      </p:sp>
      <p:sp>
        <p:nvSpPr>
          <p:cNvPr id="3" name="Content Placeholder 2"/>
          <p:cNvSpPr>
            <a:spLocks noGrp="1"/>
          </p:cNvSpPr>
          <p:nvPr>
            <p:ph sz="half" idx="1"/>
          </p:nvPr>
        </p:nvSpPr>
        <p:spPr/>
        <p:txBody>
          <a:bodyPr/>
          <a:lstStyle/>
          <a:p>
            <a:endParaRPr lang="en-US" dirty="0" smtClean="0"/>
          </a:p>
          <a:p>
            <a:endParaRPr lang="en-US" dirty="0"/>
          </a:p>
          <a:p>
            <a:endParaRPr lang="en-US" sz="2000" dirty="0" smtClean="0"/>
          </a:p>
          <a:p>
            <a:r>
              <a:rPr lang="en-US" sz="2000" dirty="0" smtClean="0"/>
              <a:t>Fortis - Alberta</a:t>
            </a:r>
          </a:p>
          <a:p>
            <a:pPr marL="0" indent="0">
              <a:buNone/>
            </a:pPr>
            <a:endParaRPr lang="en-US" sz="2000" dirty="0" smtClean="0"/>
          </a:p>
          <a:p>
            <a:r>
              <a:rPr lang="en-US" sz="2000" dirty="0" smtClean="0"/>
              <a:t>Boston Bar - British Columbia</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32</a:t>
            </a:fld>
            <a:endParaRPr lang="en-US"/>
          </a:p>
        </p:txBody>
      </p:sp>
      <p:pic>
        <p:nvPicPr>
          <p:cNvPr id="14338" name="Picture 2" descr="C:\Users\d3p313\Desktop\800px-Flag_of_Canada.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853531"/>
            <a:ext cx="4038600" cy="20193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87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Fortis-Alberta, </a:t>
            </a:r>
            <a:r>
              <a:rPr lang="en-US" dirty="0"/>
              <a:t>C</a:t>
            </a:r>
            <a:r>
              <a:rPr lang="en-US" dirty="0" smtClean="0"/>
              <a:t>anada</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A 25 kV distribution feeder can be isolated from its substation and supplied by local distributed resources.</a:t>
            </a:r>
          </a:p>
          <a:p>
            <a:endParaRPr lang="en-US" dirty="0"/>
          </a:p>
          <a:p>
            <a:r>
              <a:rPr lang="en-US" dirty="0" smtClean="0"/>
              <a:t>This is  a full-scale field demonstration to examine the following:</a:t>
            </a:r>
          </a:p>
          <a:p>
            <a:pPr lvl="1"/>
            <a:r>
              <a:rPr lang="en-US" dirty="0" smtClean="0"/>
              <a:t>Frequency and voltage control methods</a:t>
            </a:r>
          </a:p>
          <a:p>
            <a:pPr lvl="1"/>
            <a:r>
              <a:rPr lang="en-US" dirty="0" smtClean="0"/>
              <a:t>Transition between grid connected and islanded operation</a:t>
            </a:r>
          </a:p>
          <a:p>
            <a:pPr lvl="1"/>
            <a:r>
              <a:rPr lang="en-US" dirty="0" smtClean="0"/>
              <a:t>Impact of high penetrations of DERs</a:t>
            </a:r>
            <a:endParaRPr lang="en-US" dirty="0"/>
          </a:p>
          <a:p>
            <a:endParaRPr lang="en-US" dirty="0" smtClean="0"/>
          </a:p>
          <a:p>
            <a:r>
              <a:rPr lang="en-US" dirty="0"/>
              <a:t>This system is an example of a </a:t>
            </a:r>
            <a:r>
              <a:rPr lang="en-US" dirty="0" smtClean="0"/>
              <a:t>circuit island.</a:t>
            </a:r>
            <a:endParaRPr lang="en-US" dirty="0"/>
          </a:p>
          <a:p>
            <a:pPr marL="0" indent="0">
              <a:buNone/>
            </a:pPr>
            <a:endParaRPr lang="en-US" dirty="0"/>
          </a:p>
          <a:p>
            <a:r>
              <a:rPr lang="en-US" dirty="0"/>
              <a:t>Distributed resources include:</a:t>
            </a:r>
          </a:p>
          <a:p>
            <a:pPr lvl="1"/>
            <a:r>
              <a:rPr lang="en-US" dirty="0" smtClean="0"/>
              <a:t>Wind generation</a:t>
            </a:r>
            <a:endParaRPr lang="en-US" dirty="0"/>
          </a:p>
          <a:p>
            <a:pPr lvl="1"/>
            <a:r>
              <a:rPr lang="en-US" dirty="0" smtClean="0"/>
              <a:t>Hydro. generation</a:t>
            </a:r>
            <a:endParaRPr lang="en-US" dirty="0"/>
          </a:p>
          <a:p>
            <a:pPr marL="0" indent="0">
              <a:buNone/>
            </a:pPr>
            <a:endParaRPr lang="en-US" dirty="0"/>
          </a:p>
          <a:p>
            <a:r>
              <a:rPr lang="en-US" dirty="0" smtClean="0"/>
              <a:t>Because of the intermittency of the wind and the slow response of the hydro., only planned islanding is allowed.</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33</a:t>
            </a:fld>
            <a:endParaRPr lang="en-US"/>
          </a:p>
        </p:txBody>
      </p:sp>
      <p:sp>
        <p:nvSpPr>
          <p:cNvPr id="6" name="Rectangle 5"/>
          <p:cNvSpPr/>
          <p:nvPr/>
        </p:nvSpPr>
        <p:spPr>
          <a:xfrm>
            <a:off x="1219200" y="6474023"/>
            <a:ext cx="7010400" cy="307777"/>
          </a:xfrm>
          <a:prstGeom prst="rect">
            <a:avLst/>
          </a:prstGeom>
        </p:spPr>
        <p:txBody>
          <a:bodyPr wrap="square">
            <a:spAutoFit/>
          </a:bodyPr>
          <a:lstStyle/>
          <a:p>
            <a:r>
              <a:rPr lang="en-US" sz="1400" dirty="0">
                <a:latin typeface="Times New Roman" pitchFamily="18" charset="0"/>
                <a:cs typeface="Times New Roman" pitchFamily="18" charset="0"/>
              </a:rPr>
              <a:t>N. </a:t>
            </a:r>
            <a:r>
              <a:rPr lang="en-US" sz="1400" dirty="0" err="1">
                <a:latin typeface="Times New Roman" pitchFamily="18" charset="0"/>
                <a:cs typeface="Times New Roman" pitchFamily="18" charset="0"/>
              </a:rPr>
              <a:t>Hatziargyriou</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et. </a:t>
            </a:r>
            <a:r>
              <a:rPr lang="en-US" sz="1400" dirty="0">
                <a:latin typeface="Times New Roman" pitchFamily="18" charset="0"/>
                <a:cs typeface="Times New Roman" pitchFamily="18" charset="0"/>
              </a:rPr>
              <a:t>al, “Microgrids” IEEE Power &amp; Energy Magazine, July/August 2007</a:t>
            </a:r>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697939"/>
            <a:ext cx="4038600" cy="233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926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Senneterre – British Columbia, Canada</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A portion of the Senneterre substation, including 3 feeders, can be islanded.</a:t>
            </a:r>
          </a:p>
          <a:p>
            <a:endParaRPr lang="en-US" dirty="0"/>
          </a:p>
          <a:p>
            <a:r>
              <a:rPr lang="en-US" dirty="0"/>
              <a:t>This system is an example of a substation bus island.</a:t>
            </a:r>
          </a:p>
          <a:p>
            <a:pPr marL="0" indent="0">
              <a:buNone/>
            </a:pPr>
            <a:endParaRPr lang="en-US" dirty="0"/>
          </a:p>
          <a:p>
            <a:r>
              <a:rPr lang="en-US" dirty="0"/>
              <a:t>Distributed resources include:</a:t>
            </a:r>
          </a:p>
          <a:p>
            <a:pPr lvl="1"/>
            <a:r>
              <a:rPr lang="en-US" dirty="0"/>
              <a:t>Hydro. g</a:t>
            </a:r>
            <a:r>
              <a:rPr lang="en-US" dirty="0" smtClean="0"/>
              <a:t>eneration</a:t>
            </a:r>
          </a:p>
          <a:p>
            <a:endParaRPr lang="en-US" dirty="0"/>
          </a:p>
          <a:p>
            <a:r>
              <a:rPr lang="en-US" dirty="0" smtClean="0"/>
              <a:t>Designed to examine the following issues:</a:t>
            </a:r>
          </a:p>
          <a:p>
            <a:pPr lvl="1"/>
            <a:r>
              <a:rPr lang="en-US" dirty="0" smtClean="0"/>
              <a:t>Load management</a:t>
            </a:r>
          </a:p>
          <a:p>
            <a:pPr lvl="1"/>
            <a:r>
              <a:rPr lang="en-US" dirty="0" smtClean="0"/>
              <a:t>Load following capabilities</a:t>
            </a:r>
          </a:p>
          <a:p>
            <a:pPr lvl="1"/>
            <a:r>
              <a:rPr lang="en-US" dirty="0" smtClean="0"/>
              <a:t>Generator control and protection</a:t>
            </a:r>
          </a:p>
          <a:p>
            <a:pPr lvl="1"/>
            <a:r>
              <a:rPr lang="en-US" dirty="0" smtClean="0"/>
              <a:t>Resynchronization capabilities</a:t>
            </a:r>
          </a:p>
          <a:p>
            <a:pPr lvl="1"/>
            <a:r>
              <a:rPr lang="en-US" dirty="0" smtClean="0"/>
              <a:t>Black start capabilities</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34</a:t>
            </a:fld>
            <a:endParaRPr lang="en-US"/>
          </a:p>
        </p:txBody>
      </p:sp>
      <p:sp>
        <p:nvSpPr>
          <p:cNvPr id="6" name="Rectangle 5"/>
          <p:cNvSpPr/>
          <p:nvPr/>
        </p:nvSpPr>
        <p:spPr>
          <a:xfrm>
            <a:off x="1219200" y="6474023"/>
            <a:ext cx="7010400" cy="307777"/>
          </a:xfrm>
          <a:prstGeom prst="rect">
            <a:avLst/>
          </a:prstGeom>
        </p:spPr>
        <p:txBody>
          <a:bodyPr wrap="square">
            <a:spAutoFit/>
          </a:bodyPr>
          <a:lstStyle/>
          <a:p>
            <a:r>
              <a:rPr lang="en-US" sz="1400" dirty="0">
                <a:latin typeface="Times New Roman" pitchFamily="18" charset="0"/>
                <a:cs typeface="Times New Roman" pitchFamily="18" charset="0"/>
              </a:rPr>
              <a:t>N. </a:t>
            </a:r>
            <a:r>
              <a:rPr lang="en-US" sz="1400" dirty="0" err="1">
                <a:latin typeface="Times New Roman" pitchFamily="18" charset="0"/>
                <a:cs typeface="Times New Roman" pitchFamily="18" charset="0"/>
              </a:rPr>
              <a:t>Hatziargyriou</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et. </a:t>
            </a:r>
            <a:r>
              <a:rPr lang="en-US" sz="1400" dirty="0">
                <a:latin typeface="Times New Roman" pitchFamily="18" charset="0"/>
                <a:cs typeface="Times New Roman" pitchFamily="18" charset="0"/>
              </a:rPr>
              <a:t>al, “Microgrids” IEEE Power &amp; Energy Magazine, July/August 2007</a:t>
            </a:r>
          </a:p>
        </p:txBody>
      </p:sp>
      <p:pic>
        <p:nvPicPr>
          <p:cNvPr id="8"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2967" r="1532" b="3308"/>
          <a:stretch/>
        </p:blipFill>
        <p:spPr bwMode="auto">
          <a:xfrm>
            <a:off x="4648200" y="2795626"/>
            <a:ext cx="4038600" cy="213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9277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4</a:t>
            </a:r>
            <a:r>
              <a:rPr lang="en-US" dirty="0" smtClean="0"/>
              <a:t>: Microgrid Control</a:t>
            </a:r>
            <a:endParaRPr lang="en-US" dirty="0"/>
          </a:p>
        </p:txBody>
      </p:sp>
      <p:sp>
        <p:nvSpPr>
          <p:cNvPr id="17413" name="Content Placeholder 17412"/>
          <p:cNvSpPr>
            <a:spLocks noGrp="1"/>
          </p:cNvSpPr>
          <p:nvPr>
            <p:ph sz="half" idx="1"/>
          </p:nvPr>
        </p:nvSpPr>
        <p:spPr/>
        <p:txBody>
          <a:bodyPr>
            <a:normAutofit fontScale="77500" lnSpcReduction="20000"/>
          </a:bodyPr>
          <a:lstStyle/>
          <a:p>
            <a:r>
              <a:rPr lang="en-US" dirty="0" smtClean="0"/>
              <a:t>Just like any other electrical power system microgrids must be controlled.</a:t>
            </a:r>
          </a:p>
          <a:p>
            <a:endParaRPr lang="en-US" dirty="0"/>
          </a:p>
          <a:p>
            <a:r>
              <a:rPr lang="en-US" dirty="0" smtClean="0"/>
              <a:t>Frequency and voltage must be maintained in a dynamic environment.</a:t>
            </a:r>
          </a:p>
          <a:p>
            <a:endParaRPr lang="en-US" dirty="0"/>
          </a:p>
          <a:p>
            <a:r>
              <a:rPr lang="en-US" dirty="0" smtClean="0"/>
              <a:t>Because of the lack of interconnections with adjacent power systems resources  cannot be shared.</a:t>
            </a:r>
          </a:p>
          <a:p>
            <a:endParaRPr lang="en-US" dirty="0"/>
          </a:p>
          <a:p>
            <a:r>
              <a:rPr lang="en-US" dirty="0" smtClean="0"/>
              <a:t>As a result, there are fewer reserves and the systems have less inertia which present a challenging control environment.  </a:t>
            </a:r>
            <a:endParaRPr lang="en-US" dirty="0"/>
          </a:p>
        </p:txBody>
      </p:sp>
      <p:sp>
        <p:nvSpPr>
          <p:cNvPr id="6" name="Slide Number Placeholder 4"/>
          <p:cNvSpPr>
            <a:spLocks noGrp="1"/>
          </p:cNvSpPr>
          <p:nvPr>
            <p:ph type="sldNum" sz="quarter" idx="12"/>
          </p:nvPr>
        </p:nvSpPr>
        <p:spPr/>
        <p:txBody>
          <a:bodyPr/>
          <a:lstStyle/>
          <a:p>
            <a:pPr>
              <a:defRPr/>
            </a:pPr>
            <a:fld id="{1B01BA5B-7730-4338-A929-CCF4E62AD04F}" type="slidenum">
              <a:rPr lang="en-US" smtClean="0"/>
              <a:pPr>
                <a:defRPr/>
              </a:pPr>
              <a:t>35</a:t>
            </a:fld>
            <a:endParaRPr lang="en-US" dirty="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1298761592"/>
              </p:ext>
            </p:extLst>
          </p:nvPr>
        </p:nvGraphicFramePr>
        <p:xfrm>
          <a:off x="5791200" y="5029200"/>
          <a:ext cx="2268106" cy="857099"/>
        </p:xfrm>
        <a:graphic>
          <a:graphicData uri="http://schemas.openxmlformats.org/presentationml/2006/ole">
            <mc:AlternateContent xmlns:mc="http://schemas.openxmlformats.org/markup-compatibility/2006">
              <mc:Choice xmlns:v="urn:schemas-microsoft-com:vml" Requires="v">
                <p:oleObj spid="_x0000_s17469" name="Equation" r:id="rId3" imgW="3708400" imgH="1397000" progId="Equation.3">
                  <p:embed/>
                </p:oleObj>
              </mc:Choice>
              <mc:Fallback>
                <p:oleObj name="Equation" r:id="rId3" imgW="3708400" imgH="13970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029200"/>
                        <a:ext cx="2268106" cy="857099"/>
                      </a:xfrm>
                      <a:prstGeom prst="rect">
                        <a:avLst/>
                      </a:prstGeom>
                      <a:noFill/>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788489763"/>
              </p:ext>
            </p:extLst>
          </p:nvPr>
        </p:nvGraphicFramePr>
        <p:xfrm>
          <a:off x="4648200" y="1998265"/>
          <a:ext cx="2209800" cy="868760"/>
        </p:xfrm>
        <a:graphic>
          <a:graphicData uri="http://schemas.openxmlformats.org/presentationml/2006/ole">
            <mc:AlternateContent xmlns:mc="http://schemas.openxmlformats.org/markup-compatibility/2006">
              <mc:Choice xmlns:v="urn:schemas-microsoft-com:vml" Requires="v">
                <p:oleObj spid="_x0000_s17470" name="Equation" r:id="rId5" imgW="3606800" imgH="1422400" progId="Equation.3">
                  <p:embed/>
                </p:oleObj>
              </mc:Choice>
              <mc:Fallback>
                <p:oleObj name="Equation" r:id="rId5" imgW="3606800" imgH="14224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998265"/>
                        <a:ext cx="2209800" cy="868760"/>
                      </a:xfrm>
                      <a:prstGeom prst="rect">
                        <a:avLst/>
                      </a:prstGeom>
                      <a:no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410625032"/>
              </p:ext>
            </p:extLst>
          </p:nvPr>
        </p:nvGraphicFramePr>
        <p:xfrm>
          <a:off x="4766823" y="2867025"/>
          <a:ext cx="2472177" cy="857099"/>
        </p:xfrm>
        <a:graphic>
          <a:graphicData uri="http://schemas.openxmlformats.org/presentationml/2006/ole">
            <mc:AlternateContent xmlns:mc="http://schemas.openxmlformats.org/markup-compatibility/2006">
              <mc:Choice xmlns:v="urn:schemas-microsoft-com:vml" Requires="v">
                <p:oleObj spid="_x0000_s17471" name="Equation" r:id="rId7" imgW="4038600" imgH="1397000" progId="Equation.3">
                  <p:embed/>
                </p:oleObj>
              </mc:Choice>
              <mc:Fallback>
                <p:oleObj name="Equation" r:id="rId7" imgW="4038600" imgH="13970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6823" y="2867025"/>
                        <a:ext cx="2472177" cy="857099"/>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342452962"/>
              </p:ext>
            </p:extLst>
          </p:nvPr>
        </p:nvGraphicFramePr>
        <p:xfrm>
          <a:off x="4912588" y="3733800"/>
          <a:ext cx="2326412" cy="868760"/>
        </p:xfrm>
        <a:graphic>
          <a:graphicData uri="http://schemas.openxmlformats.org/presentationml/2006/ole">
            <mc:AlternateContent xmlns:mc="http://schemas.openxmlformats.org/markup-compatibility/2006">
              <mc:Choice xmlns:v="urn:schemas-microsoft-com:vml" Requires="v">
                <p:oleObj spid="_x0000_s17472" name="Equation" r:id="rId9" imgW="3797300" imgH="1422400" progId="Equation.3">
                  <p:embed/>
                </p:oleObj>
              </mc:Choice>
              <mc:Fallback>
                <p:oleObj name="Equation" r:id="rId9" imgW="3797300" imgH="14224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2588" y="3733800"/>
                        <a:ext cx="2326412" cy="868760"/>
                      </a:xfrm>
                      <a:prstGeom prst="rect">
                        <a:avLst/>
                      </a:prstGeom>
                      <a:noFill/>
                    </p:spPr>
                  </p:pic>
                </p:oleObj>
              </mc:Fallback>
            </mc:AlternateContent>
          </a:graphicData>
        </a:graphic>
      </p:graphicFrame>
      <p:sp>
        <p:nvSpPr>
          <p:cNvPr id="18" name="Rectangle 1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4"/>
          <p:cNvSpPr>
            <a:spLocks noChangeArrowheads="1"/>
          </p:cNvSpPr>
          <p:nvPr/>
        </p:nvSpPr>
        <p:spPr bwMode="auto">
          <a:xfrm>
            <a:off x="0" y="1876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5"/>
          <p:cNvSpPr>
            <a:spLocks noChangeArrowheads="1"/>
          </p:cNvSpPr>
          <p:nvPr/>
        </p:nvSpPr>
        <p:spPr bwMode="auto">
          <a:xfrm>
            <a:off x="0" y="3733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 name="Object 21"/>
          <p:cNvGraphicFramePr>
            <a:graphicFrameLocks noChangeAspect="1"/>
          </p:cNvGraphicFramePr>
          <p:nvPr>
            <p:extLst>
              <p:ext uri="{D42A27DB-BD31-4B8C-83A1-F6EECF244321}">
                <p14:modId xmlns:p14="http://schemas.microsoft.com/office/powerpoint/2010/main" val="1296692715"/>
              </p:ext>
            </p:extLst>
          </p:nvPr>
        </p:nvGraphicFramePr>
        <p:xfrm>
          <a:off x="7772400" y="3057525"/>
          <a:ext cx="1282734" cy="886253"/>
        </p:xfrm>
        <a:graphic>
          <a:graphicData uri="http://schemas.openxmlformats.org/presentationml/2006/ole">
            <mc:AlternateContent xmlns:mc="http://schemas.openxmlformats.org/markup-compatibility/2006">
              <mc:Choice xmlns:v="urn:schemas-microsoft-com:vml" Requires="v">
                <p:oleObj spid="_x0000_s17473" name="Equation" r:id="rId11" imgW="2095500" imgH="1447800" progId="Equation.3">
                  <p:embed/>
                </p:oleObj>
              </mc:Choice>
              <mc:Fallback>
                <p:oleObj name="Equation" r:id="rId11" imgW="2095500" imgH="14478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72400" y="3057525"/>
                        <a:ext cx="1282734" cy="886253"/>
                      </a:xfrm>
                      <a:prstGeom prst="rect">
                        <a:avLst/>
                      </a:prstGeom>
                      <a:noFill/>
                    </p:spPr>
                  </p:pic>
                </p:oleObj>
              </mc:Fallback>
            </mc:AlternateContent>
          </a:graphicData>
        </a:graphic>
      </p:graphicFrame>
      <p:graphicFrame>
        <p:nvGraphicFramePr>
          <p:cNvPr id="24" name="Object 23"/>
          <p:cNvGraphicFramePr>
            <a:graphicFrameLocks noChangeAspect="1"/>
          </p:cNvGraphicFramePr>
          <p:nvPr/>
        </p:nvGraphicFramePr>
        <p:xfrm>
          <a:off x="0" y="1362075"/>
          <a:ext cx="114300" cy="219075"/>
        </p:xfrm>
        <a:graphic>
          <a:graphicData uri="http://schemas.openxmlformats.org/presentationml/2006/ole">
            <mc:AlternateContent xmlns:mc="http://schemas.openxmlformats.org/markup-compatibility/2006">
              <mc:Choice xmlns:v="urn:schemas-microsoft-com:vml" Requires="v">
                <p:oleObj spid="_x0000_s17474" name="Equation" r:id="rId13" imgW="114151" imgH="215619" progId="Equation.3">
                  <p:embed/>
                </p:oleObj>
              </mc:Choice>
              <mc:Fallback>
                <p:oleObj name="Equation" r:id="rId13" imgW="114151" imgH="215619" progId="Equation.3">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362075"/>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68648122"/>
              </p:ext>
            </p:extLst>
          </p:nvPr>
        </p:nvGraphicFramePr>
        <p:xfrm>
          <a:off x="7488108" y="1981200"/>
          <a:ext cx="1655892" cy="163257"/>
        </p:xfrm>
        <a:graphic>
          <a:graphicData uri="http://schemas.openxmlformats.org/presentationml/2006/ole">
            <mc:AlternateContent xmlns:mc="http://schemas.openxmlformats.org/markup-compatibility/2006">
              <mc:Choice xmlns:v="urn:schemas-microsoft-com:vml" Requires="v">
                <p:oleObj spid="_x0000_s17475" name="Equation" r:id="rId15" imgW="2705100" imgH="266700" progId="Equation.3">
                  <p:embed/>
                </p:oleObj>
              </mc:Choice>
              <mc:Fallback>
                <p:oleObj name="Equation" r:id="rId15" imgW="2705100" imgH="266700" progId="Equation.3">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108" y="1981200"/>
                        <a:ext cx="1655892" cy="163257"/>
                      </a:xfrm>
                      <a:prstGeom prst="rect">
                        <a:avLst/>
                      </a:prstGeom>
                      <a:noFill/>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675017897"/>
              </p:ext>
            </p:extLst>
          </p:nvPr>
        </p:nvGraphicFramePr>
        <p:xfrm>
          <a:off x="7467600" y="2257425"/>
          <a:ext cx="1696707" cy="163257"/>
        </p:xfrm>
        <a:graphic>
          <a:graphicData uri="http://schemas.openxmlformats.org/presentationml/2006/ole">
            <mc:AlternateContent xmlns:mc="http://schemas.openxmlformats.org/markup-compatibility/2006">
              <mc:Choice xmlns:v="urn:schemas-microsoft-com:vml" Requires="v">
                <p:oleObj spid="_x0000_s17476" name="Equation" r:id="rId17" imgW="2768600" imgH="266700" progId="Equation.3">
                  <p:embed/>
                </p:oleObj>
              </mc:Choice>
              <mc:Fallback>
                <p:oleObj name="Equation" r:id="rId17" imgW="2768600" imgH="266700" progId="Equation.3">
                  <p:embed/>
                  <p:pic>
                    <p:nvPicPr>
                      <p:cNvPr id="0" name="Object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7600" y="2257425"/>
                        <a:ext cx="1696707" cy="163257"/>
                      </a:xfrm>
                      <a:prstGeom prst="rect">
                        <a:avLst/>
                      </a:prstGeom>
                      <a:noFill/>
                    </p:spPr>
                  </p:pic>
                </p:oleObj>
              </mc:Fallback>
            </mc:AlternateContent>
          </a:graphicData>
        </a:graphic>
      </p:graphicFrame>
      <p:sp>
        <p:nvSpPr>
          <p:cNvPr id="30" name="Rectangle 3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1"/>
          <p:cNvSpPr>
            <a:spLocks noChangeArrowheads="1"/>
          </p:cNvSpPr>
          <p:nvPr/>
        </p:nvSpPr>
        <p:spPr bwMode="auto">
          <a:xfrm>
            <a:off x="0" y="904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409" name="Rectangle 33"/>
          <p:cNvSpPr>
            <a:spLocks noChangeArrowheads="1"/>
          </p:cNvSpPr>
          <p:nvPr/>
        </p:nvSpPr>
        <p:spPr bwMode="auto">
          <a:xfrm>
            <a:off x="0" y="2486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10" name="Rectangle 34"/>
          <p:cNvSpPr>
            <a:spLocks noChangeArrowheads="1"/>
          </p:cNvSpPr>
          <p:nvPr/>
        </p:nvSpPr>
        <p:spPr bwMode="auto">
          <a:xfrm>
            <a:off x="0" y="32099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411" name="Rectangle 35"/>
          <p:cNvSpPr>
            <a:spLocks noChangeArrowheads="1"/>
          </p:cNvSpPr>
          <p:nvPr/>
        </p:nvSpPr>
        <p:spPr bwMode="auto">
          <a:xfrm>
            <a:off x="0" y="39338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04519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Microgrid Control Issues</a:t>
            </a:r>
            <a:endParaRPr lang="en-US" dirty="0"/>
          </a:p>
        </p:txBody>
      </p:sp>
      <p:sp>
        <p:nvSpPr>
          <p:cNvPr id="5" name="Content Placeholder 4"/>
          <p:cNvSpPr>
            <a:spLocks noGrp="1"/>
          </p:cNvSpPr>
          <p:nvPr>
            <p:ph idx="1"/>
          </p:nvPr>
        </p:nvSpPr>
        <p:spPr>
          <a:xfrm>
            <a:off x="457200" y="1600200"/>
            <a:ext cx="8305800" cy="4525963"/>
          </a:xfrm>
        </p:spPr>
        <p:txBody>
          <a:bodyPr>
            <a:noAutofit/>
          </a:bodyPr>
          <a:lstStyle/>
          <a:p>
            <a:r>
              <a:rPr lang="en-US" sz="1600" dirty="0" smtClean="0"/>
              <a:t>In an interconnected power system frequency is maintained by the large central generation units.  </a:t>
            </a:r>
          </a:p>
          <a:p>
            <a:pPr lvl="1"/>
            <a:r>
              <a:rPr lang="en-US" sz="1200" dirty="0"/>
              <a:t>At the distribution feeder level the substation transformer provides what appears to be an infinite or stiff bus.</a:t>
            </a:r>
          </a:p>
          <a:p>
            <a:pPr lvl="1"/>
            <a:r>
              <a:rPr lang="en-US" sz="1200" dirty="0"/>
              <a:t>Frequency is independent of the load at a single feeder.</a:t>
            </a:r>
          </a:p>
          <a:p>
            <a:endParaRPr lang="en-US" sz="1600" dirty="0" smtClean="0"/>
          </a:p>
          <a:p>
            <a:r>
              <a:rPr lang="en-US" sz="1600" dirty="0" smtClean="0"/>
              <a:t>Voltage is controlled by a combination of central generating units and distributed voltage control devices.  Since reactive power can not be effectively transferred long distances, voltage control is generally a local operation.</a:t>
            </a:r>
          </a:p>
          <a:p>
            <a:endParaRPr lang="en-US" sz="1600" dirty="0" smtClean="0"/>
          </a:p>
          <a:p>
            <a:r>
              <a:rPr lang="en-US" sz="1600" dirty="0" smtClean="0"/>
              <a:t>In a microgrid, there is no stiff bus and the individual generators must operate together.  </a:t>
            </a:r>
          </a:p>
          <a:p>
            <a:pPr lvl="1"/>
            <a:r>
              <a:rPr lang="en-US" sz="1200" dirty="0" smtClean="0"/>
              <a:t>Changes in load can cause significant changes in frequency.</a:t>
            </a:r>
          </a:p>
          <a:p>
            <a:pPr lvl="1"/>
            <a:r>
              <a:rPr lang="en-US" sz="1200" dirty="0" smtClean="0"/>
              <a:t>The lack of a central control can cause inter machine oscillations.</a:t>
            </a:r>
          </a:p>
          <a:p>
            <a:endParaRPr lang="en-US" sz="1600" dirty="0" smtClean="0"/>
          </a:p>
          <a:p>
            <a:r>
              <a:rPr lang="en-US" sz="1600" dirty="0" smtClean="0"/>
              <a:t>In a microgrid, voltage is controlled by the local generation and other voltage control devices.</a:t>
            </a:r>
          </a:p>
          <a:p>
            <a:endParaRPr lang="en-US" sz="1600" dirty="0" smtClean="0"/>
          </a:p>
          <a:p>
            <a:r>
              <a:rPr lang="en-US" sz="1600" dirty="0" smtClean="0"/>
              <a:t>There are multiple control strategies for microgrids:</a:t>
            </a:r>
          </a:p>
          <a:p>
            <a:pPr lvl="1"/>
            <a:r>
              <a:rPr lang="en-US" sz="1200" dirty="0" smtClean="0"/>
              <a:t>Central</a:t>
            </a:r>
          </a:p>
          <a:p>
            <a:pPr lvl="1"/>
            <a:r>
              <a:rPr lang="en-US" sz="1200" dirty="0" smtClean="0"/>
              <a:t>Hierarchical</a:t>
            </a:r>
          </a:p>
          <a:p>
            <a:pPr lvl="1"/>
            <a:r>
              <a:rPr lang="en-US" sz="1200" dirty="0" smtClean="0"/>
              <a:t>Decentralized</a:t>
            </a:r>
          </a:p>
          <a:p>
            <a:pPr lvl="1"/>
            <a:endParaRPr lang="en-US" sz="1200" dirty="0" smtClean="0"/>
          </a:p>
          <a:p>
            <a:endParaRPr lang="en-US" sz="1600" dirty="0" smtClean="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36</a:t>
            </a:fld>
            <a:endParaRPr lang="en-US" dirty="0"/>
          </a:p>
        </p:txBody>
      </p:sp>
    </p:spTree>
    <p:extLst>
      <p:ext uri="{BB962C8B-B14F-4D97-AF65-F5344CB8AC3E}">
        <p14:creationId xmlns:p14="http://schemas.microsoft.com/office/powerpoint/2010/main" val="809157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Physics of Microgrid Stability</a:t>
            </a:r>
            <a:endParaRPr lang="en-US" dirty="0"/>
          </a:p>
        </p:txBody>
      </p:sp>
      <p:sp>
        <p:nvSpPr>
          <p:cNvPr id="5" name="Text Placeholder 4"/>
          <p:cNvSpPr>
            <a:spLocks noGrp="1"/>
          </p:cNvSpPr>
          <p:nvPr>
            <p:ph type="body" idx="1"/>
          </p:nvPr>
        </p:nvSpPr>
        <p:spPr/>
        <p:txBody>
          <a:bodyPr/>
          <a:lstStyle/>
          <a:p>
            <a:pPr algn="ctr"/>
            <a:r>
              <a:rPr lang="en-US" u="sng" dirty="0" smtClean="0"/>
              <a:t>Frequency Control</a:t>
            </a:r>
            <a:endParaRPr lang="en-US" u="sng" dirty="0"/>
          </a:p>
        </p:txBody>
      </p:sp>
      <p:sp>
        <p:nvSpPr>
          <p:cNvPr id="3" name="Content Placeholder 2"/>
          <p:cNvSpPr>
            <a:spLocks noGrp="1"/>
          </p:cNvSpPr>
          <p:nvPr>
            <p:ph sz="half" idx="2"/>
          </p:nvPr>
        </p:nvSpPr>
        <p:spPr/>
        <p:txBody>
          <a:bodyPr/>
          <a:lstStyle/>
          <a:p>
            <a:r>
              <a:rPr lang="en-US" sz="2000" dirty="0" smtClean="0"/>
              <a:t>Frequency is determined by the speed of rotating machines or the output of inverters.</a:t>
            </a:r>
          </a:p>
          <a:p>
            <a:endParaRPr lang="en-US" sz="2000" dirty="0" smtClean="0"/>
          </a:p>
          <a:p>
            <a:r>
              <a:rPr lang="en-US" sz="2000" dirty="0" smtClean="0"/>
              <a:t>In </a:t>
            </a:r>
            <a:r>
              <a:rPr lang="en-US" sz="2000" dirty="0"/>
              <a:t>a </a:t>
            </a:r>
            <a:r>
              <a:rPr lang="en-US" sz="2000" dirty="0" smtClean="0"/>
              <a:t>microgrid, </a:t>
            </a:r>
            <a:r>
              <a:rPr lang="en-US" sz="2000" dirty="0"/>
              <a:t>the system is not supported by large </a:t>
            </a:r>
            <a:r>
              <a:rPr lang="en-US" sz="2000" dirty="0" smtClean="0"/>
              <a:t>central generators with large inertial masses.</a:t>
            </a:r>
            <a:endParaRPr lang="en-US" sz="2000" dirty="0"/>
          </a:p>
          <a:p>
            <a:endParaRPr lang="en-US" sz="2000" dirty="0" smtClean="0"/>
          </a:p>
          <a:p>
            <a:r>
              <a:rPr lang="en-US" sz="2000" dirty="0" smtClean="0"/>
              <a:t>The </a:t>
            </a:r>
            <a:r>
              <a:rPr lang="en-US" sz="2000" dirty="0" smtClean="0"/>
              <a:t>classical swing equation can be used to determine the frequency in a system.</a:t>
            </a:r>
          </a:p>
        </p:txBody>
      </p:sp>
      <p:sp>
        <p:nvSpPr>
          <p:cNvPr id="6" name="Text Placeholder 5"/>
          <p:cNvSpPr>
            <a:spLocks noGrp="1"/>
          </p:cNvSpPr>
          <p:nvPr>
            <p:ph type="body" sz="quarter" idx="3"/>
          </p:nvPr>
        </p:nvSpPr>
        <p:spPr/>
        <p:txBody>
          <a:bodyPr/>
          <a:lstStyle/>
          <a:p>
            <a:pPr algn="ctr"/>
            <a:r>
              <a:rPr lang="en-US" u="sng" dirty="0" smtClean="0"/>
              <a:t>Voltage Control</a:t>
            </a:r>
            <a:endParaRPr lang="en-US" u="sng" dirty="0"/>
          </a:p>
        </p:txBody>
      </p:sp>
      <p:sp>
        <p:nvSpPr>
          <p:cNvPr id="7" name="Content Placeholder 6"/>
          <p:cNvSpPr>
            <a:spLocks noGrp="1"/>
          </p:cNvSpPr>
          <p:nvPr>
            <p:ph sz="quarter" idx="4"/>
          </p:nvPr>
        </p:nvSpPr>
        <p:spPr/>
        <p:txBody>
          <a:bodyPr/>
          <a:lstStyle/>
          <a:p>
            <a:r>
              <a:rPr lang="en-US" sz="2000" dirty="0" smtClean="0"/>
              <a:t>Voltage is generally a local effect and as such is more easily controlled on a microgrid.</a:t>
            </a:r>
          </a:p>
          <a:p>
            <a:endParaRPr lang="en-US" sz="2000" dirty="0" smtClean="0"/>
          </a:p>
          <a:p>
            <a:r>
              <a:rPr lang="en-US" sz="2000" dirty="0" smtClean="0"/>
              <a:t>It </a:t>
            </a:r>
            <a:r>
              <a:rPr lang="en-US" sz="2000" dirty="0" smtClean="0"/>
              <a:t>is controlled by the generators and other voltage control devices.</a:t>
            </a:r>
          </a:p>
          <a:p>
            <a:endParaRPr lang="en-US" sz="2000" dirty="0" smtClean="0"/>
          </a:p>
          <a:p>
            <a:r>
              <a:rPr lang="en-US" sz="2000" dirty="0" smtClean="0"/>
              <a:t>Voltage </a:t>
            </a:r>
            <a:r>
              <a:rPr lang="en-US" sz="2000" dirty="0" smtClean="0"/>
              <a:t>control is a mid-term dynamics problem.</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37</a:t>
            </a:fld>
            <a:endParaRPr lang="en-US"/>
          </a:p>
        </p:txBody>
      </p:sp>
    </p:spTree>
    <p:extLst>
      <p:ext uri="{BB962C8B-B14F-4D97-AF65-F5344CB8AC3E}">
        <p14:creationId xmlns:p14="http://schemas.microsoft.com/office/powerpoint/2010/main" val="2332499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an interconnected power system the frequency is determined by the speed of the generators.  At nominal speed the generators produce 60 Hz.</a:t>
            </a:r>
          </a:p>
          <a:p>
            <a:endParaRPr lang="en-US" dirty="0" smtClean="0"/>
          </a:p>
          <a:p>
            <a:r>
              <a:rPr lang="en-US" dirty="0" smtClean="0"/>
              <a:t>There </a:t>
            </a:r>
            <a:r>
              <a:rPr lang="en-US" dirty="0" smtClean="0"/>
              <a:t>is only a single value of frequency in an interconnected power system, with all generators operating in synchronism.</a:t>
            </a:r>
          </a:p>
          <a:p>
            <a:endParaRPr lang="en-US" dirty="0" smtClean="0"/>
          </a:p>
          <a:p>
            <a:r>
              <a:rPr lang="en-US" dirty="0" smtClean="0"/>
              <a:t>These </a:t>
            </a:r>
            <a:r>
              <a:rPr lang="en-US" dirty="0" smtClean="0"/>
              <a:t>same basic principles apply to a microgrid, it is only the characteristics and controls that change.</a:t>
            </a:r>
          </a:p>
          <a:p>
            <a:pPr lvl="1"/>
            <a:r>
              <a:rPr lang="en-US" dirty="0" smtClean="0"/>
              <a:t>The machines on a microgrid are significantly smaller, with the largest load sometimes the size of a single generator.</a:t>
            </a:r>
          </a:p>
          <a:p>
            <a:pPr lvl="1"/>
            <a:r>
              <a:rPr lang="en-US" dirty="0" smtClean="0"/>
              <a:t>In general, the machines on a microgrid do not have all of the control features of a large central plant machine.</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38</a:t>
            </a:fld>
            <a:endParaRPr lang="en-US"/>
          </a:p>
        </p:txBody>
      </p:sp>
    </p:spTree>
    <p:extLst>
      <p:ext uri="{BB962C8B-B14F-4D97-AF65-F5344CB8AC3E}">
        <p14:creationId xmlns:p14="http://schemas.microsoft.com/office/powerpoint/2010/main" val="2033118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04800" y="511175"/>
            <a:ext cx="8686800" cy="860425"/>
          </a:xfrm>
        </p:spPr>
        <p:txBody>
          <a:bodyPr>
            <a:normAutofit fontScale="90000"/>
          </a:bodyPr>
          <a:lstStyle/>
          <a:p>
            <a:r>
              <a:rPr lang="en-US" dirty="0"/>
              <a:t>Transfer Function Representation of the Swing </a:t>
            </a:r>
            <a:r>
              <a:rPr lang="en-US" dirty="0" smtClean="0"/>
              <a:t>Equation</a:t>
            </a:r>
            <a:br>
              <a:rPr lang="en-US" dirty="0" smtClean="0"/>
            </a:br>
            <a:r>
              <a:rPr lang="en-US" dirty="0" smtClean="0"/>
              <a:t>Single Machine Infinite Bus (SMIB)</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40646" name="Group 6"/>
          <p:cNvGrpSpPr>
            <a:grpSpLocks/>
          </p:cNvGrpSpPr>
          <p:nvPr/>
        </p:nvGrpSpPr>
        <p:grpSpPr bwMode="auto">
          <a:xfrm>
            <a:off x="990600" y="3502025"/>
            <a:ext cx="7239000" cy="1831975"/>
            <a:chOff x="624" y="2638"/>
            <a:chExt cx="4560" cy="1154"/>
          </a:xfrm>
        </p:grpSpPr>
        <p:graphicFrame>
          <p:nvGraphicFramePr>
            <p:cNvPr id="240647" name="Object 7"/>
            <p:cNvGraphicFramePr>
              <a:graphicFrameLocks noChangeAspect="1"/>
            </p:cNvGraphicFramePr>
            <p:nvPr/>
          </p:nvGraphicFramePr>
          <p:xfrm>
            <a:off x="624" y="2638"/>
            <a:ext cx="4560" cy="1154"/>
          </p:xfrm>
          <a:graphic>
            <a:graphicData uri="http://schemas.openxmlformats.org/presentationml/2006/ole">
              <mc:AlternateContent xmlns:mc="http://schemas.openxmlformats.org/markup-compatibility/2006">
                <mc:Choice xmlns:v="urn:schemas-microsoft-com:vml" Requires="v">
                  <p:oleObj spid="_x0000_s9288" name="VISIO" r:id="rId3" imgW="4784760" imgH="1212840" progId="Visio.Drawing.6">
                    <p:embed/>
                  </p:oleObj>
                </mc:Choice>
                <mc:Fallback>
                  <p:oleObj name="VISIO" r:id="rId3" imgW="4784760" imgH="121284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638"/>
                          <a:ext cx="4560" cy="1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Line 8"/>
            <p:cNvSpPr>
              <a:spLocks noChangeShapeType="1"/>
            </p:cNvSpPr>
            <p:nvPr/>
          </p:nvSpPr>
          <p:spPr bwMode="auto">
            <a:xfrm>
              <a:off x="3072" y="345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40651" name="Object 11"/>
          <p:cNvGraphicFramePr>
            <a:graphicFrameLocks noGrp="1" noChangeAspect="1"/>
          </p:cNvGraphicFramePr>
          <p:nvPr>
            <p:ph idx="1"/>
            <p:extLst>
              <p:ext uri="{D42A27DB-BD31-4B8C-83A1-F6EECF244321}">
                <p14:modId xmlns:p14="http://schemas.microsoft.com/office/powerpoint/2010/main" val="1600008996"/>
              </p:ext>
            </p:extLst>
          </p:nvPr>
        </p:nvGraphicFramePr>
        <p:xfrm>
          <a:off x="3048000" y="1835150"/>
          <a:ext cx="3200400" cy="1365250"/>
        </p:xfrm>
        <a:graphic>
          <a:graphicData uri="http://schemas.openxmlformats.org/presentationml/2006/ole">
            <mc:AlternateContent xmlns:mc="http://schemas.openxmlformats.org/markup-compatibility/2006">
              <mc:Choice xmlns:v="urn:schemas-microsoft-com:vml" Requires="v">
                <p:oleObj spid="_x0000_s9289" name="Equation" r:id="rId5" imgW="1905000" imgH="812800" progId="Equation.3">
                  <p:embed/>
                </p:oleObj>
              </mc:Choice>
              <mc:Fallback>
                <p:oleObj name="Equation" r:id="rId5" imgW="19050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835150"/>
                        <a:ext cx="3200400"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039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Microgrids?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Definition of microgrid</a:t>
            </a:r>
            <a:r>
              <a:rPr lang="en-US" baseline="30000" dirty="0" smtClean="0"/>
              <a:t>1</a:t>
            </a:r>
            <a:r>
              <a:rPr lang="en-US" dirty="0" smtClean="0"/>
              <a:t>: Group </a:t>
            </a:r>
            <a:r>
              <a:rPr lang="en-US" dirty="0"/>
              <a:t>of </a:t>
            </a:r>
            <a:r>
              <a:rPr lang="en-US" dirty="0" smtClean="0"/>
              <a:t>locally-controlled </a:t>
            </a:r>
            <a:r>
              <a:rPr lang="en-US" dirty="0" smtClean="0"/>
              <a:t>Distributed Energy Resources </a:t>
            </a:r>
            <a:r>
              <a:rPr lang="en-US" dirty="0"/>
              <a:t>(</a:t>
            </a:r>
            <a:r>
              <a:rPr lang="en-US" dirty="0" smtClean="0"/>
              <a:t>DERs) </a:t>
            </a:r>
            <a:r>
              <a:rPr lang="en-US" dirty="0" smtClean="0"/>
              <a:t>connected to a low voltage (≈</a:t>
            </a:r>
            <a:r>
              <a:rPr lang="en-US" dirty="0" smtClean="0">
                <a:sym typeface="Symbol"/>
              </a:rPr>
              <a:t></a:t>
            </a:r>
            <a:r>
              <a:rPr lang="en-US" dirty="0" smtClean="0"/>
              <a:t> 1 kV) or medium voltage (</a:t>
            </a:r>
            <a:r>
              <a:rPr lang="en-US" dirty="0"/>
              <a:t>≈</a:t>
            </a:r>
            <a:r>
              <a:rPr lang="en-US" dirty="0" smtClean="0"/>
              <a:t> 1  to 69 kV) distribution network. </a:t>
            </a:r>
          </a:p>
          <a:p>
            <a:pPr lvl="1"/>
            <a:r>
              <a:rPr lang="en-US" dirty="0" smtClean="0"/>
              <a:t>Behaves as a single producer or load</a:t>
            </a:r>
          </a:p>
          <a:p>
            <a:pPr lvl="1"/>
            <a:r>
              <a:rPr lang="en-US" dirty="0" smtClean="0"/>
              <a:t>Can operate in islanded </a:t>
            </a:r>
            <a:r>
              <a:rPr lang="en-US" dirty="0" smtClean="0"/>
              <a:t>mode</a:t>
            </a:r>
            <a:endParaRPr lang="en-US" dirty="0" smtClean="0"/>
          </a:p>
          <a:p>
            <a:pPr lvl="1"/>
            <a:r>
              <a:rPr lang="en-US" dirty="0" smtClean="0"/>
              <a:t>Small isolated power </a:t>
            </a:r>
            <a:r>
              <a:rPr lang="en-US" dirty="0" smtClean="0"/>
              <a:t>systems can also be seen </a:t>
            </a:r>
            <a:r>
              <a:rPr lang="en-US" dirty="0" smtClean="0"/>
              <a:t>as microgrids</a:t>
            </a:r>
          </a:p>
          <a:p>
            <a:endParaRPr lang="en-US" dirty="0" smtClean="0"/>
          </a:p>
          <a:p>
            <a:r>
              <a:rPr lang="en-US" dirty="0" smtClean="0"/>
              <a:t>Microgrids are essentially the small local paradigm that power systems started with, except that they have the ability to interconnect into the existing bulk power system in some situations.</a:t>
            </a:r>
          </a:p>
          <a:p>
            <a:endParaRPr lang="en-US" dirty="0"/>
          </a:p>
          <a:p>
            <a:r>
              <a:rPr lang="en-US" dirty="0" smtClean="0"/>
              <a:t>Additionally, because of the advances in technology, modern microgrids are significantly more efficient and capable.</a:t>
            </a:r>
          </a:p>
          <a:p>
            <a:endParaRPr lang="en-US" dirty="0"/>
          </a:p>
          <a:p>
            <a:r>
              <a:rPr lang="en-US" dirty="0" smtClean="0"/>
              <a:t>The ability to  generate electricity locally means that distance events will not impact local demand.</a:t>
            </a:r>
            <a:endParaRPr lang="en-US" dirty="0" smtClean="0"/>
          </a:p>
        </p:txBody>
      </p:sp>
      <p:sp>
        <p:nvSpPr>
          <p:cNvPr id="4" name="TextBox 3"/>
          <p:cNvSpPr txBox="1"/>
          <p:nvPr/>
        </p:nvSpPr>
        <p:spPr>
          <a:xfrm>
            <a:off x="609600" y="6581001"/>
            <a:ext cx="5858591" cy="276999"/>
          </a:xfrm>
          <a:prstGeom prst="rect">
            <a:avLst/>
          </a:prstGeom>
          <a:noFill/>
        </p:spPr>
        <p:txBody>
          <a:bodyPr wrap="none" rtlCol="0">
            <a:spAutoFit/>
          </a:bodyPr>
          <a:lstStyle/>
          <a:p>
            <a:r>
              <a:rPr lang="en-US" sz="1200" baseline="30000" dirty="0" smtClean="0">
                <a:latin typeface="Times New Roman" pitchFamily="18" charset="0"/>
                <a:cs typeface="Times New Roman" pitchFamily="18" charset="0"/>
              </a:rPr>
              <a:t>1</a:t>
            </a:r>
            <a:r>
              <a:rPr lang="en-US" sz="1200" dirty="0" smtClean="0">
                <a:latin typeface="Times New Roman" pitchFamily="18" charset="0"/>
                <a:cs typeface="Times New Roman" pitchFamily="18" charset="0"/>
              </a:rPr>
              <a:t>: N. </a:t>
            </a:r>
            <a:r>
              <a:rPr lang="en-US" sz="1200" dirty="0" err="1" smtClean="0">
                <a:latin typeface="Times New Roman" pitchFamily="18" charset="0"/>
                <a:cs typeface="Times New Roman" pitchFamily="18" charset="0"/>
              </a:rPr>
              <a:t>Hatziargyriou</a:t>
            </a:r>
            <a:r>
              <a:rPr lang="en-US" sz="1200" dirty="0" smtClean="0">
                <a:latin typeface="Times New Roman" pitchFamily="18" charset="0"/>
                <a:cs typeface="Times New Roman" pitchFamily="18" charset="0"/>
              </a:rPr>
              <a:t> et. al, “Microgrids” IEEE Power &amp; Energy Magazine, July/August 2007</a:t>
            </a:r>
            <a:endParaRPr lang="en-US" sz="12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1B01BA5B-7730-4338-A929-CCF4E62AD04F}" type="slidenum">
              <a:rPr lang="en-US" smtClean="0"/>
              <a:pPr>
                <a:defRPr/>
              </a:pPr>
              <a:t>4</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18093370"/>
      </p:ext>
    </p:extLst>
  </p:cSld>
  <p:clrMapOvr>
    <a:masterClrMapping/>
  </p:clrMapOvr>
  <mc:AlternateContent xmlns:mc="http://schemas.openxmlformats.org/markup-compatibility/2006">
    <mc:Choice xmlns:p14="http://schemas.microsoft.com/office/powerpoint/2010/main" Requires="p14">
      <p:transition spd="slow" p14:dur="2000" advTm="233384"/>
    </mc:Choice>
    <mc:Fallback>
      <p:transition spd="slow" advTm="233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SMIB Frequency Response to Load Change</a:t>
            </a:r>
            <a:endParaRPr lang="en-US" dirty="0"/>
          </a:p>
        </p:txBody>
      </p:sp>
      <p:pic>
        <p:nvPicPr>
          <p:cNvPr id="10" name="Picture 2"/>
          <p:cNvPicPr>
            <a:picLocks noGrp="1" noChangeAspect="1" noChangeArrowheads="1"/>
          </p:cNvPicPr>
          <p:nvPr>
            <p:ph sz="half" idx="1"/>
          </p:nvPr>
        </p:nvPicPr>
        <p:blipFill rotWithShape="1">
          <a:blip r:embed="rId2" cstate="print"/>
          <a:srcRect r="1443" b="3272"/>
          <a:stretch/>
        </p:blipFill>
        <p:spPr bwMode="auto">
          <a:xfrm>
            <a:off x="457200" y="2601120"/>
            <a:ext cx="3980329" cy="2441528"/>
          </a:xfrm>
          <a:prstGeom prst="rect">
            <a:avLst/>
          </a:prstGeom>
          <a:noFill/>
          <a:ln w="9525">
            <a:noFill/>
            <a:miter lim="800000"/>
            <a:headEnd/>
            <a:tailEnd/>
          </a:ln>
          <a:effectLst/>
        </p:spPr>
      </p:pic>
      <p:sp>
        <p:nvSpPr>
          <p:cNvPr id="11" name="Content Placeholder 10"/>
          <p:cNvSpPr>
            <a:spLocks noGrp="1"/>
          </p:cNvSpPr>
          <p:nvPr>
            <p:ph sz="half" idx="2"/>
          </p:nvPr>
        </p:nvSpPr>
        <p:spPr/>
        <p:txBody>
          <a:bodyPr>
            <a:normAutofit/>
          </a:bodyPr>
          <a:lstStyle/>
          <a:p>
            <a:r>
              <a:rPr lang="en-US" sz="2000" dirty="0" smtClean="0"/>
              <a:t>The classical representation of a generator is a simple rotating mass.</a:t>
            </a:r>
          </a:p>
          <a:p>
            <a:endParaRPr lang="en-US" sz="2000" dirty="0" smtClean="0"/>
          </a:p>
          <a:p>
            <a:r>
              <a:rPr lang="en-US" sz="2000" dirty="0" smtClean="0"/>
              <a:t>As a result, there are no control devices to bring the frequency back to nominal after the change in load.</a:t>
            </a:r>
          </a:p>
          <a:p>
            <a:endParaRPr lang="en-US" sz="2000" dirty="0" smtClean="0"/>
          </a:p>
          <a:p>
            <a:r>
              <a:rPr lang="en-US" sz="2000" dirty="0" smtClean="0"/>
              <a:t>While the SMIB model forms a basis for analysis, more complicated models are necessary.</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40</a:t>
            </a:fld>
            <a:endParaRPr lang="en-US"/>
          </a:p>
        </p:txBody>
      </p:sp>
    </p:spTree>
    <p:extLst>
      <p:ext uri="{BB962C8B-B14F-4D97-AF65-F5344CB8AC3E}">
        <p14:creationId xmlns:p14="http://schemas.microsoft.com/office/powerpoint/2010/main" val="4244622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Transfer Function Representation of the Swing Equation</a:t>
            </a:r>
          </a:p>
        </p:txBody>
      </p:sp>
      <p:sp>
        <p:nvSpPr>
          <p:cNvPr id="3" name="Content Placeholder 2"/>
          <p:cNvSpPr>
            <a:spLocks noGrp="1"/>
          </p:cNvSpPr>
          <p:nvPr>
            <p:ph idx="1"/>
          </p:nvPr>
        </p:nvSpPr>
        <p:spPr/>
        <p:txBody>
          <a:bodyPr>
            <a:normAutofit fontScale="92500" lnSpcReduction="20000"/>
          </a:bodyPr>
          <a:lstStyle/>
          <a:p>
            <a:r>
              <a:rPr lang="en-US" dirty="0" smtClean="0"/>
              <a:t>The swing equation only accounts for the behavior of a rotating mass, there are many other components to a generator.</a:t>
            </a:r>
          </a:p>
          <a:p>
            <a:pPr lvl="1"/>
            <a:r>
              <a:rPr lang="en-US" dirty="0" smtClean="0"/>
              <a:t>Sub-transient model</a:t>
            </a:r>
          </a:p>
          <a:p>
            <a:pPr lvl="1"/>
            <a:r>
              <a:rPr lang="en-US" dirty="0" smtClean="0"/>
              <a:t>Transient model</a:t>
            </a:r>
          </a:p>
          <a:p>
            <a:pPr lvl="1"/>
            <a:r>
              <a:rPr lang="en-US" dirty="0" smtClean="0"/>
              <a:t>Governor</a:t>
            </a:r>
          </a:p>
          <a:p>
            <a:pPr lvl="1"/>
            <a:r>
              <a:rPr lang="en-US" dirty="0" smtClean="0"/>
              <a:t>Voltage regulator</a:t>
            </a:r>
          </a:p>
          <a:p>
            <a:pPr lvl="1"/>
            <a:r>
              <a:rPr lang="en-US" dirty="0" smtClean="0"/>
              <a:t>Power System Stabilizer (PSS)</a:t>
            </a:r>
          </a:p>
          <a:p>
            <a:endParaRPr lang="en-US" dirty="0" smtClean="0"/>
          </a:p>
          <a:p>
            <a:r>
              <a:rPr lang="en-US" dirty="0" smtClean="0"/>
              <a:t>Each of these elements adds to the complexity of the generator representation</a:t>
            </a:r>
            <a:r>
              <a:rPr lang="en-US" dirty="0" smtClean="0"/>
              <a:t>.</a:t>
            </a:r>
          </a:p>
          <a:p>
            <a:endParaRPr lang="en-US" dirty="0"/>
          </a:p>
          <a:p>
            <a:r>
              <a:rPr lang="en-US" dirty="0" smtClean="0"/>
              <a:t>The simple second order swing equation quickly becomes a seventh or eight order coupled differential equation for each generator in the system.</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2460081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Generator Frequency Response to Load Change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42</a:t>
            </a:fld>
            <a:endParaRPr lang="en-US"/>
          </a:p>
        </p:txBody>
      </p:sp>
      <p:pic>
        <p:nvPicPr>
          <p:cNvPr id="7" name="Picture 1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648200" y="2248169"/>
            <a:ext cx="4038600" cy="3230025"/>
          </a:xfrm>
          <a:noFill/>
          <a:ln/>
        </p:spPr>
      </p:pic>
      <p:sp>
        <p:nvSpPr>
          <p:cNvPr id="2" name="Content Placeholder 1"/>
          <p:cNvSpPr>
            <a:spLocks noGrp="1"/>
          </p:cNvSpPr>
          <p:nvPr>
            <p:ph sz="half" idx="1"/>
          </p:nvPr>
        </p:nvSpPr>
        <p:spPr/>
        <p:txBody>
          <a:bodyPr>
            <a:normAutofit/>
          </a:bodyPr>
          <a:lstStyle/>
          <a:p>
            <a:r>
              <a:rPr lang="en-US" sz="2000" dirty="0" smtClean="0"/>
              <a:t>This plot is for the frequency deviation of a generator with a speed governor.</a:t>
            </a:r>
          </a:p>
          <a:p>
            <a:endParaRPr lang="en-US" sz="2000" dirty="0" smtClean="0"/>
          </a:p>
          <a:p>
            <a:r>
              <a:rPr lang="en-US" sz="2000" dirty="0" smtClean="0"/>
              <a:t>Unlike the classical model, frequency returns to nominal after the </a:t>
            </a:r>
            <a:r>
              <a:rPr lang="en-US" sz="2000" dirty="0" smtClean="0"/>
              <a:t>disturbance because of the operation of the governor.</a:t>
            </a:r>
            <a:endParaRPr lang="en-US" sz="2000" dirty="0" smtClean="0"/>
          </a:p>
          <a:p>
            <a:endParaRPr lang="en-US" sz="2000" dirty="0"/>
          </a:p>
          <a:p>
            <a:r>
              <a:rPr lang="en-US" sz="2000" dirty="0" smtClean="0"/>
              <a:t>This is the type of control that is necessary in a microgrid.</a:t>
            </a:r>
          </a:p>
          <a:p>
            <a:endParaRPr lang="en-US" sz="2000" dirty="0"/>
          </a:p>
        </p:txBody>
      </p:sp>
    </p:spTree>
    <p:extLst>
      <p:ext uri="{BB962C8B-B14F-4D97-AF65-F5344CB8AC3E}">
        <p14:creationId xmlns:p14="http://schemas.microsoft.com/office/powerpoint/2010/main" val="908889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smtClean="0"/>
              <a:t>Multiple Machines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Normally generators are designed to operate either independently or in an interconnected system.</a:t>
            </a:r>
          </a:p>
          <a:p>
            <a:pPr lvl="1"/>
            <a:r>
              <a:rPr lang="en-US" dirty="0" smtClean="0"/>
              <a:t>Independent: The generator is the only source of power and as such it actively regulates the frequency and voltage.</a:t>
            </a:r>
          </a:p>
          <a:p>
            <a:pPr lvl="1"/>
            <a:r>
              <a:rPr lang="en-US" dirty="0" smtClean="0"/>
              <a:t>Interconnected System: The generator outputs power according to a dispatch, it may be part of automatic generation control if it is large enough.</a:t>
            </a:r>
          </a:p>
          <a:p>
            <a:endParaRPr lang="en-US" dirty="0"/>
          </a:p>
          <a:p>
            <a:r>
              <a:rPr lang="en-US" dirty="0"/>
              <a:t>In a </a:t>
            </a:r>
            <a:r>
              <a:rPr lang="en-US" dirty="0" smtClean="0"/>
              <a:t>microgrid </a:t>
            </a:r>
            <a:r>
              <a:rPr lang="en-US" dirty="0"/>
              <a:t>it is common to find multiple generating </a:t>
            </a:r>
            <a:r>
              <a:rPr lang="en-US" dirty="0" smtClean="0"/>
              <a:t>units without a central control system, each generator </a:t>
            </a:r>
            <a:r>
              <a:rPr lang="en-US" dirty="0" smtClean="0"/>
              <a:t>operating with its </a:t>
            </a:r>
            <a:r>
              <a:rPr lang="en-US" dirty="0" smtClean="0"/>
              <a:t>own open loop controller.</a:t>
            </a:r>
          </a:p>
          <a:p>
            <a:endParaRPr lang="en-US" dirty="0"/>
          </a:p>
          <a:p>
            <a:r>
              <a:rPr lang="en-US" dirty="0" smtClean="0"/>
              <a:t>The best way to handle the coordination of multiple open loop control systems is through the use of droop characteristics.</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1398661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7" name="Content Placeholder 6"/>
          <p:cNvSpPr>
            <a:spLocks noGrp="1"/>
          </p:cNvSpPr>
          <p:nvPr>
            <p:ph sz="half" idx="2"/>
          </p:nvPr>
        </p:nvSpPr>
        <p:spPr/>
        <p:txBody>
          <a:bodyPr>
            <a:normAutofit/>
          </a:bodyPr>
          <a:lstStyle/>
          <a:p>
            <a:r>
              <a:rPr lang="en-US" sz="2000" dirty="0" smtClean="0"/>
              <a:t>As the load on the generator increases, the frequency decreases slightly.</a:t>
            </a:r>
          </a:p>
          <a:p>
            <a:endParaRPr lang="en-US" sz="2000" dirty="0" smtClean="0"/>
          </a:p>
          <a:p>
            <a:r>
              <a:rPr lang="en-US" sz="2000" dirty="0" smtClean="0"/>
              <a:t>The change in frequency is very small &lt;.1 Hz.</a:t>
            </a:r>
          </a:p>
          <a:p>
            <a:endParaRPr lang="en-US" sz="2000" dirty="0" smtClean="0"/>
          </a:p>
          <a:p>
            <a:r>
              <a:rPr lang="en-US" sz="2000" dirty="0" smtClean="0"/>
              <a:t>For a single generator operating in isolation a droop characteristic is not necessary.</a:t>
            </a:r>
          </a:p>
          <a:p>
            <a:endParaRPr lang="en-US" sz="2000" dirty="0" smtClean="0"/>
          </a:p>
          <a:p>
            <a:r>
              <a:rPr lang="en-US" sz="2000" dirty="0" smtClean="0"/>
              <a:t>But for generators operating in parallel it is necessary.</a:t>
            </a:r>
          </a:p>
          <a:p>
            <a:endParaRPr lang="en-US" sz="2000" dirty="0"/>
          </a:p>
        </p:txBody>
      </p:sp>
      <p:pic>
        <p:nvPicPr>
          <p:cNvPr id="1331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612150"/>
            <a:ext cx="4038600" cy="250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390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2" name="Content Placeholder 1"/>
          <p:cNvSpPr>
            <a:spLocks noGrp="1"/>
          </p:cNvSpPr>
          <p:nvPr>
            <p:ph sz="half" idx="1"/>
          </p:nvPr>
        </p:nvSpPr>
        <p:spPr/>
        <p:txBody>
          <a:bodyPr>
            <a:normAutofit fontScale="70000" lnSpcReduction="20000"/>
          </a:bodyPr>
          <a:lstStyle/>
          <a:p>
            <a:r>
              <a:rPr lang="en-US" dirty="0" smtClean="0"/>
              <a:t>In the figure there are two generators with the </a:t>
            </a:r>
            <a:r>
              <a:rPr lang="en-US" dirty="0" smtClean="0"/>
              <a:t>electrical </a:t>
            </a:r>
            <a:r>
              <a:rPr lang="en-US" dirty="0" smtClean="0"/>
              <a:t>load shown by the </a:t>
            </a:r>
            <a:r>
              <a:rPr lang="en-US" dirty="0" smtClean="0"/>
              <a:t>magnitude of the dashed </a:t>
            </a:r>
            <a:r>
              <a:rPr lang="en-US" dirty="0" smtClean="0"/>
              <a:t>line.</a:t>
            </a:r>
          </a:p>
          <a:p>
            <a:pPr marL="0" indent="0">
              <a:buNone/>
            </a:pPr>
            <a:endParaRPr lang="en-US" dirty="0" smtClean="0"/>
          </a:p>
          <a:p>
            <a:r>
              <a:rPr lang="en-US" dirty="0" smtClean="0"/>
              <a:t>The slope of the two droop curves decide which generator picks up what percentage of the load.</a:t>
            </a:r>
          </a:p>
          <a:p>
            <a:endParaRPr lang="en-US" dirty="0" smtClean="0"/>
          </a:p>
          <a:p>
            <a:r>
              <a:rPr lang="en-US" dirty="0" smtClean="0"/>
              <a:t>The house curves can be moved up or down to change load, and frequency.</a:t>
            </a:r>
          </a:p>
          <a:p>
            <a:endParaRPr lang="en-US" dirty="0"/>
          </a:p>
          <a:p>
            <a:r>
              <a:rPr lang="en-US" dirty="0" smtClean="0"/>
              <a:t>In this way the load is properly distributed among the generators and there are not oscillations between regulators.</a:t>
            </a:r>
          </a:p>
          <a:p>
            <a:endParaRPr lang="en-US" dirty="0"/>
          </a:p>
          <a:p>
            <a:r>
              <a:rPr lang="en-US" dirty="0" smtClean="0"/>
              <a:t>The same principles can be used on the voltage regulators.</a:t>
            </a:r>
            <a:endParaRPr lang="en-US" dirty="0"/>
          </a:p>
        </p:txBody>
      </p:sp>
      <p:pic>
        <p:nvPicPr>
          <p:cNvPr id="1434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57652"/>
            <a:ext cx="4038600" cy="2611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054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Example – Adjustment of Gen 2. Load</a:t>
            </a:r>
            <a:endParaRPr lang="en-US" dirty="0"/>
          </a:p>
        </p:txBody>
      </p:sp>
      <p:sp>
        <p:nvSpPr>
          <p:cNvPr id="10" name="Text Placeholder 9"/>
          <p:cNvSpPr>
            <a:spLocks noGrp="1"/>
          </p:cNvSpPr>
          <p:nvPr>
            <p:ph type="body" idx="1"/>
          </p:nvPr>
        </p:nvSpPr>
        <p:spPr/>
        <p:txBody>
          <a:bodyPr/>
          <a:lstStyle/>
          <a:p>
            <a:pPr algn="ctr"/>
            <a:r>
              <a:rPr lang="en-US" sz="1400" dirty="0" smtClean="0"/>
              <a:t>Original set points with frequency at 60 Hz</a:t>
            </a:r>
            <a:endParaRPr lang="en-US" sz="1400" dirty="0"/>
          </a:p>
        </p:txBody>
      </p:sp>
      <p:pic>
        <p:nvPicPr>
          <p:cNvPr id="11"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57200" y="2844476"/>
            <a:ext cx="4040188" cy="261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11"/>
          <p:cNvSpPr>
            <a:spLocks noGrp="1"/>
          </p:cNvSpPr>
          <p:nvPr>
            <p:ph type="body" sz="quarter" idx="3"/>
          </p:nvPr>
        </p:nvSpPr>
        <p:spPr/>
        <p:txBody>
          <a:bodyPr/>
          <a:lstStyle/>
          <a:p>
            <a:pPr algn="ctr"/>
            <a:r>
              <a:rPr lang="en-US" sz="1400" dirty="0" smtClean="0"/>
              <a:t>Generator 2 is partially unloaded by adjusting it’s droop curve down, but frequency is now 60.2 Hz</a:t>
            </a:r>
            <a:endParaRPr lang="en-US" sz="1400" dirty="0"/>
          </a:p>
        </p:txBody>
      </p:sp>
      <p:pic>
        <p:nvPicPr>
          <p:cNvPr id="15366" name="Picture 6"/>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4645025" y="2851811"/>
            <a:ext cx="4041775" cy="259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7560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Example – Adjustment of Gen 2. Load Cont.</a:t>
            </a:r>
            <a:endParaRPr lang="en-US" dirty="0"/>
          </a:p>
        </p:txBody>
      </p:sp>
      <p:sp>
        <p:nvSpPr>
          <p:cNvPr id="10" name="Text Placeholder 9"/>
          <p:cNvSpPr>
            <a:spLocks noGrp="1"/>
          </p:cNvSpPr>
          <p:nvPr>
            <p:ph type="body" idx="1"/>
          </p:nvPr>
        </p:nvSpPr>
        <p:spPr/>
        <p:txBody>
          <a:bodyPr/>
          <a:lstStyle/>
          <a:p>
            <a:pPr algn="ctr"/>
            <a:r>
              <a:rPr lang="en-US" sz="1400" dirty="0"/>
              <a:t>Generator 2 partially unloaded, but frequency is now 60.2 Hz</a:t>
            </a:r>
            <a:endParaRPr lang="en-US" sz="1400" dirty="0"/>
          </a:p>
        </p:txBody>
      </p:sp>
      <p:sp>
        <p:nvSpPr>
          <p:cNvPr id="12" name="Text Placeholder 11"/>
          <p:cNvSpPr>
            <a:spLocks noGrp="1"/>
          </p:cNvSpPr>
          <p:nvPr>
            <p:ph type="body" sz="quarter" idx="3"/>
          </p:nvPr>
        </p:nvSpPr>
        <p:spPr/>
        <p:txBody>
          <a:bodyPr/>
          <a:lstStyle/>
          <a:p>
            <a:pPr algn="ctr"/>
            <a:r>
              <a:rPr lang="en-US" sz="1400" dirty="0" smtClean="0"/>
              <a:t>Both set points are lowered so load in unaffected but frequency is lowered to 60.0 Hz.</a:t>
            </a:r>
            <a:endParaRPr lang="en-US" sz="1400" dirty="0"/>
          </a:p>
        </p:txBody>
      </p:sp>
      <p:pic>
        <p:nvPicPr>
          <p:cNvPr id="13"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57200" y="2852321"/>
            <a:ext cx="4040188" cy="2596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645025" y="2851811"/>
            <a:ext cx="4041775" cy="259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89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Control</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If there is a microgrid with a single generator then voltage control is achieved in the traditional manner.</a:t>
            </a:r>
          </a:p>
          <a:p>
            <a:endParaRPr lang="en-US" dirty="0" smtClean="0"/>
          </a:p>
          <a:p>
            <a:r>
              <a:rPr lang="en-US" dirty="0" smtClean="0"/>
              <a:t>The </a:t>
            </a:r>
            <a:r>
              <a:rPr lang="en-US" dirty="0" smtClean="0"/>
              <a:t>voltage regulator on the generator sets the voltage and any regulators or capacitors assist.</a:t>
            </a:r>
          </a:p>
          <a:p>
            <a:pPr lvl="1"/>
            <a:r>
              <a:rPr lang="en-US" dirty="0" smtClean="0"/>
              <a:t>A voltage regulator on a generator adjusts the field excitation on the rotor, with response times of well below 1 second.</a:t>
            </a:r>
          </a:p>
          <a:p>
            <a:pPr lvl="1"/>
            <a:r>
              <a:rPr lang="en-US" dirty="0" smtClean="0"/>
              <a:t>Because regulators and capacitors have time delays and require the operation of physical switches they will respond much slower than the voltage regulator on the generator.</a:t>
            </a:r>
          </a:p>
          <a:p>
            <a:endParaRPr lang="en-US" dirty="0" smtClean="0"/>
          </a:p>
          <a:p>
            <a:r>
              <a:rPr lang="en-US" dirty="0" smtClean="0"/>
              <a:t>If </a:t>
            </a:r>
            <a:r>
              <a:rPr lang="en-US" dirty="0" smtClean="0"/>
              <a:t>more than one generator exists on the microgrid then it is necessary to coordinate their voltage control. </a:t>
            </a:r>
          </a:p>
          <a:p>
            <a:pPr lvl="1"/>
            <a:r>
              <a:rPr lang="en-US" dirty="0" smtClean="0"/>
              <a:t>Droop curves similar to those used for frequency control can be used.</a:t>
            </a:r>
          </a:p>
          <a:p>
            <a:pPr lvl="1"/>
            <a:r>
              <a:rPr lang="en-US" dirty="0" smtClean="0"/>
              <a:t>For frequency control the droop curves apply to the governors, and for voltage control the droop curve is applied to the voltage regulator. </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48</a:t>
            </a:fld>
            <a:endParaRPr lang="en-US"/>
          </a:p>
        </p:txBody>
      </p:sp>
    </p:spTree>
    <p:extLst>
      <p:ext uri="{BB962C8B-B14F-4D97-AF65-F5344CB8AC3E}">
        <p14:creationId xmlns:p14="http://schemas.microsoft.com/office/powerpoint/2010/main" val="169042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Control</a:t>
            </a:r>
            <a:endParaRPr lang="en-US" dirty="0"/>
          </a:p>
        </p:txBody>
      </p:sp>
      <p:sp>
        <p:nvSpPr>
          <p:cNvPr id="3" name="Content Placeholder 2"/>
          <p:cNvSpPr>
            <a:spLocks noGrp="1"/>
          </p:cNvSpPr>
          <p:nvPr>
            <p:ph sz="half" idx="1"/>
          </p:nvPr>
        </p:nvSpPr>
        <p:spPr>
          <a:xfrm>
            <a:off x="457200" y="1600200"/>
            <a:ext cx="4038600" cy="5105400"/>
          </a:xfrm>
        </p:spPr>
        <p:txBody>
          <a:bodyPr>
            <a:normAutofit fontScale="70000" lnSpcReduction="20000"/>
          </a:bodyPr>
          <a:lstStyle/>
          <a:p>
            <a:r>
              <a:rPr lang="en-US" dirty="0" smtClean="0"/>
              <a:t>In a centralized control system all control signals originate from a single location.</a:t>
            </a:r>
          </a:p>
          <a:p>
            <a:endParaRPr lang="en-US" dirty="0"/>
          </a:p>
          <a:p>
            <a:r>
              <a:rPr lang="en-US" dirty="0" smtClean="0"/>
              <a:t>There may be local control action in the form of a governor but individual elements do not coordinate with each other.</a:t>
            </a:r>
          </a:p>
          <a:p>
            <a:endParaRPr lang="en-US" dirty="0" smtClean="0"/>
          </a:p>
          <a:p>
            <a:r>
              <a:rPr lang="en-US" dirty="0" smtClean="0"/>
              <a:t>At the point of central control there is a global view of the system that allows for effective decision making.</a:t>
            </a:r>
            <a:endParaRPr lang="en-US" dirty="0"/>
          </a:p>
          <a:p>
            <a:endParaRPr lang="en-US" dirty="0"/>
          </a:p>
          <a:p>
            <a:r>
              <a:rPr lang="en-US" dirty="0" smtClean="0"/>
              <a:t>This is an effective system but communication times can be increased because of the need for all information to be routed through the central control center.</a:t>
            </a:r>
          </a:p>
          <a:p>
            <a:pPr marL="0" indent="0">
              <a:buNone/>
            </a:pPr>
            <a:endParaRPr lang="en-US" dirty="0"/>
          </a:p>
          <a:p>
            <a:r>
              <a:rPr lang="en-US" dirty="0" smtClean="0"/>
              <a:t>The loss of the central control center can result in a total collapse of the system.</a:t>
            </a:r>
            <a:endParaRPr lang="en-US" dirty="0" smtClean="0"/>
          </a:p>
          <a:p>
            <a:endParaRPr lang="en-US" dirty="0"/>
          </a:p>
          <a:p>
            <a:endParaRPr lang="en-US" dirty="0" smtClean="0"/>
          </a:p>
          <a:p>
            <a:endParaRPr lang="en-US" dirty="0"/>
          </a:p>
          <a:p>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49</a:t>
            </a:fld>
            <a:endParaRPr lang="en-US"/>
          </a:p>
        </p:txBody>
      </p:sp>
      <p:pic>
        <p:nvPicPr>
          <p:cNvPr id="18437"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110533"/>
            <a:ext cx="4038600" cy="150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762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Microgrids?</a:t>
            </a:r>
            <a:endParaRPr lang="en-US" dirty="0"/>
          </a:p>
        </p:txBody>
      </p:sp>
      <p:sp>
        <p:nvSpPr>
          <p:cNvPr id="3" name="Content Placeholder 2"/>
          <p:cNvSpPr>
            <a:spLocks noGrp="1"/>
          </p:cNvSpPr>
          <p:nvPr>
            <p:ph idx="1"/>
          </p:nvPr>
        </p:nvSpPr>
        <p:spPr>
          <a:xfrm>
            <a:off x="457200" y="1600200"/>
            <a:ext cx="8229600" cy="4800600"/>
          </a:xfrm>
        </p:spPr>
        <p:txBody>
          <a:bodyPr>
            <a:normAutofit fontScale="62500" lnSpcReduction="20000"/>
          </a:bodyPr>
          <a:lstStyle/>
          <a:p>
            <a:r>
              <a:rPr lang="en-US" dirty="0" smtClean="0"/>
              <a:t>Microgrids </a:t>
            </a:r>
            <a:r>
              <a:rPr lang="en-US" dirty="0" smtClean="0"/>
              <a:t>represent a possible method to better engage  </a:t>
            </a:r>
            <a:r>
              <a:rPr lang="en-US" dirty="0" smtClean="0"/>
              <a:t>a way to enable </a:t>
            </a:r>
            <a:r>
              <a:rPr lang="en-US" dirty="0" smtClean="0"/>
              <a:t>DERSs</a:t>
            </a:r>
            <a:r>
              <a:rPr lang="en-US" dirty="0" smtClean="0"/>
              <a:t>:</a:t>
            </a:r>
          </a:p>
          <a:p>
            <a:pPr lvl="1"/>
            <a:r>
              <a:rPr lang="en-US" dirty="0" smtClean="0"/>
              <a:t>Increase energy efficiency through combined heat and power (CHP)</a:t>
            </a:r>
          </a:p>
          <a:p>
            <a:pPr lvl="1"/>
            <a:r>
              <a:rPr lang="en-US" dirty="0" smtClean="0"/>
              <a:t>Reduce carbon </a:t>
            </a:r>
            <a:r>
              <a:rPr lang="en-US" dirty="0" smtClean="0"/>
              <a:t>emissions through the use of local renewables</a:t>
            </a:r>
            <a:endParaRPr lang="en-US" dirty="0" smtClean="0"/>
          </a:p>
          <a:p>
            <a:pPr lvl="1"/>
            <a:r>
              <a:rPr lang="en-US" dirty="0" smtClean="0"/>
              <a:t>Increase local power quality and reliability</a:t>
            </a:r>
          </a:p>
          <a:p>
            <a:pPr lvl="1"/>
            <a:r>
              <a:rPr lang="en-US" dirty="0" smtClean="0"/>
              <a:t>Reduced line losses</a:t>
            </a:r>
          </a:p>
          <a:p>
            <a:pPr lvl="1"/>
            <a:r>
              <a:rPr lang="en-US" dirty="0" smtClean="0"/>
              <a:t>Transmission investment deferral</a:t>
            </a:r>
          </a:p>
          <a:p>
            <a:pPr lvl="1"/>
            <a:r>
              <a:rPr lang="en-US" dirty="0" smtClean="0"/>
              <a:t>Reduce </a:t>
            </a:r>
            <a:r>
              <a:rPr lang="en-US" dirty="0"/>
              <a:t>expensive fuel </a:t>
            </a:r>
            <a:r>
              <a:rPr lang="en-US" dirty="0" smtClean="0"/>
              <a:t>consumption in </a:t>
            </a:r>
            <a:r>
              <a:rPr lang="en-US" dirty="0"/>
              <a:t>remote isolated </a:t>
            </a:r>
            <a:r>
              <a:rPr lang="en-US" dirty="0" smtClean="0"/>
              <a:t>microgrids</a:t>
            </a:r>
            <a:endParaRPr lang="en-US" dirty="0"/>
          </a:p>
          <a:p>
            <a:endParaRPr lang="en-US" dirty="0" smtClean="0"/>
          </a:p>
          <a:p>
            <a:r>
              <a:rPr lang="en-US" dirty="0" smtClean="0"/>
              <a:t>Challenge </a:t>
            </a:r>
            <a:r>
              <a:rPr lang="en-US" dirty="0" smtClean="0"/>
              <a:t>of controlling large number of DER can be addressed by microgrids. Microgrids coordinate DERs in a decentralized way reducing the control burden on the grid.</a:t>
            </a:r>
          </a:p>
          <a:p>
            <a:endParaRPr lang="en-US" dirty="0" smtClean="0"/>
          </a:p>
          <a:p>
            <a:r>
              <a:rPr lang="en-US" dirty="0" smtClean="0"/>
              <a:t>Enable </a:t>
            </a:r>
            <a:r>
              <a:rPr lang="en-US" dirty="0" smtClean="0"/>
              <a:t>provision of heterogeneous levels of power quality and reliability (PQR). For example, very high PQR provided to essential services like hospitals and communication equipment, while lower PQR provided to non essential loads like water pumps</a:t>
            </a:r>
            <a:r>
              <a:rPr lang="en-US" dirty="0" smtClean="0"/>
              <a:t>.</a:t>
            </a:r>
          </a:p>
          <a:p>
            <a:endParaRPr lang="en-US" dirty="0"/>
          </a:p>
          <a:p>
            <a:r>
              <a:rPr lang="en-US" dirty="0" smtClean="0"/>
              <a:t>All of these benefits come at the cost of significantly more equipment and the need to develop new control strategies.</a:t>
            </a:r>
          </a:p>
          <a:p>
            <a:endParaRPr lang="en-US" dirty="0"/>
          </a:p>
          <a:p>
            <a:r>
              <a:rPr lang="en-US" dirty="0" smtClean="0"/>
              <a:t>The regulatory impacts of this technology must also be examined.  Specifically, </a:t>
            </a:r>
            <a:r>
              <a:rPr lang="en-US" dirty="0"/>
              <a:t>i</a:t>
            </a:r>
            <a:r>
              <a:rPr lang="en-US" dirty="0" smtClean="0"/>
              <a:t>f the utilities are required to provide service to a customer who only requires power a few times of year because of their normal operation on a microgrid, how is the utility to recover their investment?  This is an issue of policy, regulation, and social equity.</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48659288"/>
      </p:ext>
    </p:extLst>
  </p:cSld>
  <p:clrMapOvr>
    <a:masterClrMapping/>
  </p:clrMapOvr>
  <mc:AlternateContent xmlns:mc="http://schemas.openxmlformats.org/markup-compatibility/2006">
    <mc:Choice xmlns:p14="http://schemas.microsoft.com/office/powerpoint/2010/main" Requires="p14">
      <p:transition spd="slow" p14:dur="2000" advTm="485931"/>
    </mc:Choice>
    <mc:Fallback>
      <p:transition spd="slow" advTm="485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Control</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In a decentralized control system there is no central control.</a:t>
            </a:r>
          </a:p>
          <a:p>
            <a:endParaRPr lang="en-US" dirty="0"/>
          </a:p>
          <a:p>
            <a:r>
              <a:rPr lang="en-US" dirty="0" smtClean="0"/>
              <a:t>Individual agents on the system operate locally with information, and commands, being passes between one another.</a:t>
            </a:r>
          </a:p>
          <a:p>
            <a:endParaRPr lang="en-US" dirty="0"/>
          </a:p>
          <a:p>
            <a:r>
              <a:rPr lang="en-US" dirty="0" smtClean="0"/>
              <a:t>In these systems decision are made based on local information and the global view of the centralized system is lost.</a:t>
            </a:r>
          </a:p>
          <a:p>
            <a:endParaRPr lang="en-US" dirty="0"/>
          </a:p>
          <a:p>
            <a:r>
              <a:rPr lang="en-US" dirty="0"/>
              <a:t>Communications must exist </a:t>
            </a:r>
            <a:r>
              <a:rPr lang="en-US" dirty="0" smtClean="0"/>
              <a:t>between all agents.</a:t>
            </a:r>
            <a:endParaRPr lang="en-US" dirty="0"/>
          </a:p>
          <a:p>
            <a:pPr marL="0" indent="0">
              <a:buNone/>
            </a:pPr>
            <a:endParaRPr lang="en-US" dirty="0"/>
          </a:p>
          <a:p>
            <a:r>
              <a:rPr lang="en-US" dirty="0" smtClean="0"/>
              <a:t>Decentralized systems tend to be very robust since the loss of any one agent in the system is not critical.</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50</a:t>
            </a:fld>
            <a:endParaRPr lang="en-US"/>
          </a:p>
        </p:txBody>
      </p:sp>
      <p:pic>
        <p:nvPicPr>
          <p:cNvPr id="1945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230011"/>
            <a:ext cx="4038600" cy="1266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6853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a:t>
            </a:r>
            <a:r>
              <a:rPr lang="en-US" dirty="0" smtClean="0"/>
              <a:t>Control</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A combination of centralized and decentralized control.</a:t>
            </a:r>
          </a:p>
          <a:p>
            <a:endParaRPr lang="en-US" dirty="0"/>
          </a:p>
          <a:p>
            <a:r>
              <a:rPr lang="en-US" dirty="0" smtClean="0"/>
              <a:t>In these types of systems it is possible for local agents to act independently to a predetermined level.</a:t>
            </a:r>
          </a:p>
          <a:p>
            <a:endParaRPr lang="en-US" dirty="0"/>
          </a:p>
          <a:p>
            <a:r>
              <a:rPr lang="en-US" dirty="0" smtClean="0"/>
              <a:t>Some control signals can only originate from the central control center.</a:t>
            </a:r>
          </a:p>
          <a:p>
            <a:endParaRPr lang="en-US" dirty="0"/>
          </a:p>
          <a:p>
            <a:r>
              <a:rPr lang="en-US" dirty="0" smtClean="0"/>
              <a:t>In other schemes the agents can perform all actions but the central control can veto the decision after the fact.</a:t>
            </a:r>
          </a:p>
          <a:p>
            <a:endParaRPr lang="en-US" dirty="0"/>
          </a:p>
          <a:p>
            <a:r>
              <a:rPr lang="en-US" dirty="0" smtClean="0"/>
              <a:t>These system can be very robust because of the decentralized components and still have effective global decision making capabilities. </a:t>
            </a:r>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51</a:t>
            </a:fld>
            <a:endParaRPr lang="en-US"/>
          </a:p>
        </p:txBody>
      </p:sp>
      <p:pic>
        <p:nvPicPr>
          <p:cNvPr id="20482"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3099015"/>
            <a:ext cx="4038600" cy="1528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3935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 System for Microgrids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Transition between interconnected and islanded mode</a:t>
            </a:r>
          </a:p>
          <a:p>
            <a:endParaRPr lang="en-US" dirty="0" smtClean="0"/>
          </a:p>
          <a:p>
            <a:r>
              <a:rPr lang="en-US" dirty="0" smtClean="0"/>
              <a:t>Short </a:t>
            </a:r>
            <a:r>
              <a:rPr lang="en-US" dirty="0" smtClean="0"/>
              <a:t>circuit capacity significantly changes between interconnected and islanded mode. Change in protection settings and logics may be needed.</a:t>
            </a:r>
          </a:p>
          <a:p>
            <a:endParaRPr lang="en-US" dirty="0" smtClean="0"/>
          </a:p>
          <a:p>
            <a:r>
              <a:rPr lang="en-US" dirty="0" smtClean="0"/>
              <a:t>Fault </a:t>
            </a:r>
            <a:r>
              <a:rPr lang="en-US" dirty="0" smtClean="0"/>
              <a:t>detection may become an issue because low fault current contribution from power electronic based DERs </a:t>
            </a:r>
          </a:p>
          <a:p>
            <a:endParaRPr lang="en-US" dirty="0" smtClean="0"/>
          </a:p>
          <a:p>
            <a:r>
              <a:rPr lang="en-US" dirty="0" smtClean="0"/>
              <a:t>Protection </a:t>
            </a:r>
            <a:r>
              <a:rPr lang="en-US" dirty="0" smtClean="0"/>
              <a:t>coordination should be prepared for bi-directional fault current contributions</a:t>
            </a:r>
          </a:p>
          <a:p>
            <a:endParaRPr lang="en-US" dirty="0" smtClean="0"/>
          </a:p>
          <a:p>
            <a:r>
              <a:rPr lang="en-US" dirty="0" smtClean="0"/>
              <a:t>Redefinition </a:t>
            </a:r>
            <a:r>
              <a:rPr lang="en-US" dirty="0" smtClean="0"/>
              <a:t>of anti-islanding protection</a:t>
            </a:r>
          </a:p>
          <a:p>
            <a:pPr lvl="1"/>
            <a:r>
              <a:rPr lang="en-US" dirty="0" smtClean="0"/>
              <a:t>In microgrid anti-islanding protection that shuts down DER is not convenient</a:t>
            </a:r>
          </a:p>
          <a:p>
            <a:pPr lvl="1"/>
            <a:r>
              <a:rPr lang="en-US" dirty="0" smtClean="0"/>
              <a:t>Islanding detection relays can be used to trigger transition between grid connected and islanded operation method</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52</a:t>
            </a:fld>
            <a:endParaRPr lang="en-US"/>
          </a:p>
        </p:txBody>
      </p:sp>
    </p:spTree>
    <p:extLst>
      <p:ext uri="{BB962C8B-B14F-4D97-AF65-F5344CB8AC3E}">
        <p14:creationId xmlns:p14="http://schemas.microsoft.com/office/powerpoint/2010/main" val="1264751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smtClean="0"/>
              <a:t>Conclusion of Module 10: </a:t>
            </a:r>
            <a:r>
              <a:rPr lang="en-US" dirty="0"/>
              <a:t>Introduction to </a:t>
            </a:r>
            <a:r>
              <a:rPr lang="en-US" dirty="0"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53</a:t>
            </a:fld>
            <a:endParaRPr lang="en-US"/>
          </a:p>
        </p:txBody>
      </p:sp>
    </p:spTree>
    <p:extLst>
      <p:ext uri="{BB962C8B-B14F-4D97-AF65-F5344CB8AC3E}">
        <p14:creationId xmlns:p14="http://schemas.microsoft.com/office/powerpoint/2010/main" val="1796480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Microgrids</a:t>
            </a:r>
            <a:endParaRPr lang="en-US" dirty="0"/>
          </a:p>
        </p:txBody>
      </p:sp>
      <p:sp>
        <p:nvSpPr>
          <p:cNvPr id="3" name="Content Placeholder 2"/>
          <p:cNvSpPr>
            <a:spLocks noGrp="1"/>
          </p:cNvSpPr>
          <p:nvPr>
            <p:ph idx="1"/>
          </p:nvPr>
        </p:nvSpPr>
        <p:spPr/>
        <p:txBody>
          <a:bodyPr>
            <a:normAutofit fontScale="92500"/>
          </a:bodyPr>
          <a:lstStyle/>
          <a:p>
            <a:r>
              <a:rPr lang="en-US" dirty="0" smtClean="0"/>
              <a:t>Utility Microgrids: Urban and rural</a:t>
            </a:r>
          </a:p>
          <a:p>
            <a:pPr lvl="1"/>
            <a:r>
              <a:rPr lang="en-US" dirty="0" smtClean="0"/>
              <a:t>Objectives: Outage management and renewable integration</a:t>
            </a:r>
          </a:p>
          <a:p>
            <a:pPr lvl="1"/>
            <a:r>
              <a:rPr lang="en-US" dirty="0" smtClean="0"/>
              <a:t>Transition to grid independent or isolated operation: faults, maintenance</a:t>
            </a:r>
          </a:p>
          <a:p>
            <a:endParaRPr lang="en-US" dirty="0" smtClean="0"/>
          </a:p>
          <a:p>
            <a:r>
              <a:rPr lang="en-US" dirty="0" smtClean="0"/>
              <a:t>Industrial/commercial </a:t>
            </a:r>
            <a:r>
              <a:rPr lang="en-US" dirty="0" smtClean="0"/>
              <a:t>microgrids: multi- and single-facility</a:t>
            </a:r>
          </a:p>
          <a:p>
            <a:pPr lvl="1"/>
            <a:r>
              <a:rPr lang="en-US" dirty="0" smtClean="0"/>
              <a:t>Objectives: Power quality, reliability and efficiency</a:t>
            </a:r>
          </a:p>
          <a:p>
            <a:pPr lvl="1"/>
            <a:r>
              <a:rPr lang="en-US" dirty="0"/>
              <a:t>Transition to grid independent or isolated operation: </a:t>
            </a:r>
            <a:r>
              <a:rPr lang="en-US" dirty="0" smtClean="0"/>
              <a:t>faults, power quality, energy price, maintenance</a:t>
            </a:r>
          </a:p>
          <a:p>
            <a:endParaRPr lang="en-US" dirty="0" smtClean="0"/>
          </a:p>
          <a:p>
            <a:r>
              <a:rPr lang="en-US" dirty="0" smtClean="0"/>
              <a:t>Remote </a:t>
            </a:r>
            <a:r>
              <a:rPr lang="en-US" dirty="0" smtClean="0"/>
              <a:t>microgrids</a:t>
            </a:r>
          </a:p>
          <a:p>
            <a:pPr lvl="1"/>
            <a:r>
              <a:rPr lang="en-US" dirty="0" smtClean="0"/>
              <a:t>Objectives: Electrification of remote areas, reduce fuel consumption through renewable integration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13970962"/>
      </p:ext>
    </p:extLst>
  </p:cSld>
  <p:clrMapOvr>
    <a:masterClrMapping/>
  </p:clrMapOvr>
  <mc:AlternateContent xmlns:mc="http://schemas.openxmlformats.org/markup-compatibility/2006">
    <mc:Choice xmlns:p14="http://schemas.microsoft.com/office/powerpoint/2010/main" Requires="p14">
      <p:transition spd="slow" p14:dur="2000" advTm="191029"/>
    </mc:Choice>
    <mc:Fallback>
      <p:transition spd="slow" advTm="191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Components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Elements of a microgrid:</a:t>
            </a:r>
          </a:p>
          <a:p>
            <a:pPr lvl="1"/>
            <a:r>
              <a:rPr lang="en-US" dirty="0" smtClean="0"/>
              <a:t>Generation: local generation that produces electric.</a:t>
            </a:r>
          </a:p>
          <a:p>
            <a:pPr lvl="1"/>
            <a:r>
              <a:rPr lang="en-US" dirty="0" smtClean="0"/>
              <a:t>Energy storage: local storage that is controllable.</a:t>
            </a:r>
            <a:endParaRPr lang="en-US" dirty="0" smtClean="0"/>
          </a:p>
          <a:p>
            <a:pPr lvl="1"/>
            <a:r>
              <a:rPr lang="en-US" dirty="0" smtClean="0"/>
              <a:t>Lines: overhead and underground to interconnect the system.</a:t>
            </a:r>
          </a:p>
          <a:p>
            <a:pPr lvl="1"/>
            <a:r>
              <a:rPr lang="en-US" dirty="0" smtClean="0"/>
              <a:t>Switches: devises are needed to reconfigure and to connect with the distribution level.</a:t>
            </a:r>
          </a:p>
          <a:p>
            <a:pPr lvl="1"/>
            <a:r>
              <a:rPr lang="en-US" dirty="0" smtClean="0"/>
              <a:t>Loads: the end-use customers.</a:t>
            </a:r>
          </a:p>
          <a:p>
            <a:pPr lvl="1"/>
            <a:r>
              <a:rPr lang="en-US" dirty="0" smtClean="0"/>
              <a:t>Control systems: some form of control must exist to ensure that frequency and voltage are maintained within the required range.</a:t>
            </a:r>
          </a:p>
          <a:p>
            <a:endParaRPr lang="en-US" dirty="0" smtClean="0"/>
          </a:p>
          <a:p>
            <a:r>
              <a:rPr lang="en-US" dirty="0" smtClean="0"/>
              <a:t>These are exactly the same elements of an interconnected power system, but on a local scale.</a:t>
            </a:r>
          </a:p>
          <a:p>
            <a:endParaRPr lang="en-US" dirty="0"/>
          </a:p>
          <a:p>
            <a:r>
              <a:rPr lang="en-US" dirty="0" smtClean="0"/>
              <a:t>As a result, microgrids require all the controls and equipment necessary to operate a power system but without the benefit of large central generation.</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24765877"/>
      </p:ext>
    </p:extLst>
  </p:cSld>
  <p:clrMapOvr>
    <a:masterClrMapping/>
  </p:clrMapOvr>
  <mc:AlternateContent xmlns:mc="http://schemas.openxmlformats.org/markup-compatibility/2006">
    <mc:Choice xmlns:p14="http://schemas.microsoft.com/office/powerpoint/2010/main" Requires="p14">
      <p:transition spd="slow" p14:dur="2000" advTm="173786"/>
    </mc:Choice>
    <mc:Fallback>
      <p:transition spd="slow" advTm="173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a:t>
            </a:r>
            <a:r>
              <a:rPr lang="en-US" dirty="0" smtClean="0"/>
              <a:t>: Microgrid Configurations</a:t>
            </a:r>
            <a:endParaRPr lang="en-US" dirty="0"/>
          </a:p>
        </p:txBody>
      </p:sp>
      <p:sp>
        <p:nvSpPr>
          <p:cNvPr id="5" name="Content Placeholder 4"/>
          <p:cNvSpPr>
            <a:spLocks noGrp="1"/>
          </p:cNvSpPr>
          <p:nvPr>
            <p:ph sz="half" idx="1"/>
          </p:nvPr>
        </p:nvSpPr>
        <p:spPr/>
        <p:txBody>
          <a:bodyPr>
            <a:normAutofit fontScale="70000" lnSpcReduction="20000"/>
          </a:bodyPr>
          <a:lstStyle/>
          <a:p>
            <a:r>
              <a:rPr lang="en-US" dirty="0"/>
              <a:t>The formation of a microgrid can be achieved through a number of different topological structures.</a:t>
            </a:r>
          </a:p>
          <a:p>
            <a:endParaRPr lang="en-US" dirty="0"/>
          </a:p>
          <a:p>
            <a:r>
              <a:rPr lang="en-US" dirty="0"/>
              <a:t>This section will examine 7 specific configurations as outlines in IEEE std. 1547.4.</a:t>
            </a:r>
          </a:p>
          <a:p>
            <a:endParaRPr lang="en-US" dirty="0"/>
          </a:p>
          <a:p>
            <a:r>
              <a:rPr lang="en-US" dirty="0"/>
              <a:t>Because of the complexity of microgrids there are numerous configurations that are not specifically addressed in this presentation.</a:t>
            </a:r>
          </a:p>
          <a:p>
            <a:endParaRPr lang="en-US" dirty="0"/>
          </a:p>
          <a:p>
            <a:r>
              <a:rPr lang="en-US" dirty="0"/>
              <a:t>Regardless of the configuration, the formation and reconnection of a microgrid must be carefully coordinated with the local distribution system operator. </a:t>
            </a:r>
            <a:endParaRPr lang="en-US" dirty="0"/>
          </a:p>
        </p:txBody>
      </p:sp>
      <p:sp>
        <p:nvSpPr>
          <p:cNvPr id="6" name="Slide Number Placeholder 4"/>
          <p:cNvSpPr>
            <a:spLocks noGrp="1"/>
          </p:cNvSpPr>
          <p:nvPr>
            <p:ph type="sldNum" sz="quarter" idx="12"/>
          </p:nvPr>
        </p:nvSpPr>
        <p:spPr>
          <a:xfrm>
            <a:off x="6553200" y="6356350"/>
            <a:ext cx="2133600" cy="365125"/>
          </a:xfrm>
        </p:spPr>
        <p:txBody>
          <a:bodyPr/>
          <a:lstStyle/>
          <a:p>
            <a:pPr>
              <a:defRPr/>
            </a:pPr>
            <a:fld id="{1B01BA5B-7730-4338-A929-CCF4E62AD04F}" type="slidenum">
              <a:rPr lang="en-US" smtClean="0"/>
              <a:pPr>
                <a:defRPr/>
              </a:pPr>
              <a:t>8</a:t>
            </a:fld>
            <a:endParaRPr lang="en-US" dirty="0"/>
          </a:p>
        </p:txBody>
      </p:sp>
      <p:pic>
        <p:nvPicPr>
          <p:cNvPr id="7" name="Picture 2"/>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2078921"/>
            <a:ext cx="4038600" cy="3568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27245286"/>
      </p:ext>
    </p:extLst>
  </p:cSld>
  <p:clrMapOvr>
    <a:masterClrMapping/>
  </p:clrMapOvr>
  <mc:AlternateContent xmlns:mc="http://schemas.openxmlformats.org/markup-compatibility/2006">
    <mc:Choice xmlns:p14="http://schemas.microsoft.com/office/powerpoint/2010/main" Requires="p14">
      <p:transition spd="slow" p14:dur="2000" advTm="78934"/>
    </mc:Choice>
    <mc:Fallback>
      <p:transition spd="slow" advTm="78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EPS Island Configurations</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smtClean="0"/>
              <a:t>IEEE std. 1547.4 specifically calls out 7 microgrid configurations:</a:t>
            </a:r>
          </a:p>
          <a:p>
            <a:pPr lvl="1"/>
            <a:r>
              <a:rPr lang="en-US" dirty="0" smtClean="0"/>
              <a:t>Facility island</a:t>
            </a:r>
          </a:p>
          <a:p>
            <a:pPr lvl="1"/>
            <a:r>
              <a:rPr lang="en-US" dirty="0" smtClean="0"/>
              <a:t>Secondary island</a:t>
            </a:r>
          </a:p>
          <a:p>
            <a:pPr lvl="1"/>
            <a:r>
              <a:rPr lang="en-US" dirty="0" smtClean="0"/>
              <a:t>Lateral island</a:t>
            </a:r>
          </a:p>
          <a:p>
            <a:pPr lvl="1"/>
            <a:r>
              <a:rPr lang="en-US" dirty="0" smtClean="0"/>
              <a:t>Circuit island</a:t>
            </a:r>
          </a:p>
          <a:p>
            <a:pPr lvl="1"/>
            <a:r>
              <a:rPr lang="en-US" dirty="0" smtClean="0"/>
              <a:t>Substation bus island</a:t>
            </a:r>
          </a:p>
          <a:p>
            <a:pPr lvl="1"/>
            <a:r>
              <a:rPr lang="en-US" dirty="0" smtClean="0"/>
              <a:t>Substation island</a:t>
            </a:r>
          </a:p>
          <a:p>
            <a:pPr lvl="1"/>
            <a:r>
              <a:rPr lang="en-US" dirty="0" smtClean="0"/>
              <a:t>Adjacent circuit island</a:t>
            </a:r>
          </a:p>
          <a:p>
            <a:endParaRPr lang="en-US" dirty="0" smtClean="0"/>
          </a:p>
          <a:p>
            <a:r>
              <a:rPr lang="en-US" dirty="0" smtClean="0"/>
              <a:t>These 7 configurations are based on the structure of the microgrid with respect to the portion of the distribution system that it engages.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a:t>
            </a:fld>
            <a:endParaRPr lang="en-US"/>
          </a:p>
        </p:txBody>
      </p:sp>
      <p:pic>
        <p:nvPicPr>
          <p:cNvPr id="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078921"/>
            <a:ext cx="4038600" cy="3568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110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6425</TotalTime>
  <Words>4383</Words>
  <Application>Microsoft Office PowerPoint</Application>
  <PresentationFormat>On-screen Show (4:3)</PresentationFormat>
  <Paragraphs>581</Paragraphs>
  <Slides>53</Slides>
  <Notes>0</Notes>
  <HiddenSlides>0</HiddenSlides>
  <MMClips>8</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53</vt:i4>
      </vt:variant>
    </vt:vector>
  </HeadingPairs>
  <TitlesOfParts>
    <vt:vector size="57" baseType="lpstr">
      <vt:lpstr>1_Office Theme</vt:lpstr>
      <vt:lpstr>VISIO</vt:lpstr>
      <vt:lpstr>Equation</vt:lpstr>
      <vt:lpstr>Microsoft Equation 3.0</vt:lpstr>
      <vt:lpstr>Substation and Distribution Automation</vt:lpstr>
      <vt:lpstr>Module 10 Overview</vt:lpstr>
      <vt:lpstr>Part 1: Microgrid Overview</vt:lpstr>
      <vt:lpstr>What are Microgrids?</vt:lpstr>
      <vt:lpstr>Why Microgrids?</vt:lpstr>
      <vt:lpstr>Classification of Microgrids</vt:lpstr>
      <vt:lpstr>Microgrid Components</vt:lpstr>
      <vt:lpstr>Part 2: Microgrid Configurations</vt:lpstr>
      <vt:lpstr>Local EPS Island Configurations</vt:lpstr>
      <vt:lpstr>Facility Island</vt:lpstr>
      <vt:lpstr>Secondary Island</vt:lpstr>
      <vt:lpstr>Lateral Island</vt:lpstr>
      <vt:lpstr>Circuit Island</vt:lpstr>
      <vt:lpstr>Substation Bus Island</vt:lpstr>
      <vt:lpstr>Substation Island</vt:lpstr>
      <vt:lpstr>Adjacent Circuit Island</vt:lpstr>
      <vt:lpstr>Part 3: Existing Microgrids</vt:lpstr>
      <vt:lpstr>Existing U.S. Microgrid Implementations</vt:lpstr>
      <vt:lpstr>AEP / CERTS Microgrid Test Bed</vt:lpstr>
      <vt:lpstr>Perfect Power at the Illinois Institute of Technology</vt:lpstr>
      <vt:lpstr>Santa Rita Jail, California</vt:lpstr>
      <vt:lpstr>Smart Power Infrastructure Demonstration for Energy Reliability and Security (SPIDERS)</vt:lpstr>
      <vt:lpstr>Existing European Microgrid Implementations</vt:lpstr>
      <vt:lpstr>Laboratory Microgrid at National Technical University of Athens, Greece</vt:lpstr>
      <vt:lpstr>Kythnos Island, Greece</vt:lpstr>
      <vt:lpstr>Mannheim-Wallstadt, Germany</vt:lpstr>
      <vt:lpstr>Bronsbergen Holiday Park, the Netherlands</vt:lpstr>
      <vt:lpstr>Existing Japanese Microgrid Implementations</vt:lpstr>
      <vt:lpstr>Aichi Microgrid, Japan</vt:lpstr>
      <vt:lpstr>Hachinohe Microgrid, Japan</vt:lpstr>
      <vt:lpstr>Sendai Microgrid, Japan</vt:lpstr>
      <vt:lpstr>Existing Canadian Microgrid Implementations</vt:lpstr>
      <vt:lpstr>Fortis-Alberta, Canada</vt:lpstr>
      <vt:lpstr>Senneterre – British Columbia, Canada</vt:lpstr>
      <vt:lpstr>Part 4: Microgrid Control</vt:lpstr>
      <vt:lpstr>Microgrid Control Issues</vt:lpstr>
      <vt:lpstr>Basic Physics of Microgrid Stability</vt:lpstr>
      <vt:lpstr>Frequency Control</vt:lpstr>
      <vt:lpstr>Transfer Function Representation of the Swing Equation Single Machine Infinite Bus (SMIB)</vt:lpstr>
      <vt:lpstr>SMIB Frequency Response to Load Change</vt:lpstr>
      <vt:lpstr>Transfer Function Representation of the Swing Equation</vt:lpstr>
      <vt:lpstr>Generator Frequency Response to Load Change</vt:lpstr>
      <vt:lpstr>Multiple Machines</vt:lpstr>
      <vt:lpstr>Droop Curve</vt:lpstr>
      <vt:lpstr>Droop Curve</vt:lpstr>
      <vt:lpstr>Example – Adjustment of Gen 2. Load</vt:lpstr>
      <vt:lpstr>Example – Adjustment of Gen 2. Load Cont.</vt:lpstr>
      <vt:lpstr>Voltage Control</vt:lpstr>
      <vt:lpstr>Central Control</vt:lpstr>
      <vt:lpstr>Decentralized Control</vt:lpstr>
      <vt:lpstr>Hierarchical Control</vt:lpstr>
      <vt:lpstr>Protection System for Microgrids</vt:lpstr>
      <vt:lpstr>Substation and Distribution Automation</vt:lpstr>
    </vt:vector>
  </TitlesOfParts>
  <Company>PNNL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dc:title>
  <dc:creator>Staff</dc:creator>
  <cp:lastModifiedBy>Staff</cp:lastModifiedBy>
  <cp:revision>178</cp:revision>
  <dcterms:created xsi:type="dcterms:W3CDTF">2011-09-15T16:25:35Z</dcterms:created>
  <dcterms:modified xsi:type="dcterms:W3CDTF">2012-01-14T19:39:53Z</dcterms:modified>
</cp:coreProperties>
</file>